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9144000" cy="5143500" type="screen16x9"/>
  <p:notesSz cx="6858000" cy="9144000"/>
  <p:embeddedFontLst>
    <p:embeddedFont>
      <p:font typeface="Bebas Neue" panose="020B0606020202050201" pitchFamily="34" charset="0"/>
      <p:regular r:id="rId44"/>
    </p:embeddedFont>
    <p:embeddedFont>
      <p:font typeface="Gantari" panose="020B0604020202020204" charset="0"/>
      <p:regular r:id="rId45"/>
      <p:bold r:id="rId46"/>
      <p:italic r:id="rId47"/>
      <p:boldItalic r:id="rId48"/>
    </p:embeddedFont>
    <p:embeddedFont>
      <p:font typeface="Golos Text" panose="020B0604020202020204" charset="0"/>
      <p:regular r:id="rId49"/>
      <p:bold r:id="rId50"/>
    </p:embeddedFont>
    <p:embeddedFont>
      <p:font typeface="Golos Text Medium" panose="020B0604020202020204" charset="0"/>
      <p:regular r:id="rId51"/>
      <p:bold r:id="rId52"/>
    </p:embeddedFont>
    <p:embeddedFont>
      <p:font typeface="Ramabhadra" panose="020B0604020202020204" charset="0"/>
      <p:regular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393"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2710b3d747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 name="Google Shape;236;g22710b3d747_0_3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2710b3d747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0" name="Google Shape;250;g22710b3d747_0_3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2710b3d747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0" name="Google Shape;260;g22710b3d747_0_3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 name="Google Shape;26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2710b3d747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22710b3d747_0_3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2710b3d747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g22710b3d747_0_3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2710b3d747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5" name="Google Shape;285;g22710b3d747_0_3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2710b3d747_0_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Google Shape;296;g22710b3d747_0_3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2710b3d747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3" name="Google Shape;303;g22710b3d747_0_3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2717b2fa55_2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2" name="Google Shape;312;g22717b2fa55_2_1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2710b3d747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1" name="Google Shape;321;g22710b3d747_0_4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2710b3d747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7" name="Google Shape;327;g22710b3d747_0_4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2710b3d747_0_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4" name="Google Shape;334;g22710b3d747_0_4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22710b3d747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2" name="Google Shape;342;g22710b3d747_0_4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2710b3d747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 name="Google Shape;351;g22710b3d747_0_4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2710b3d747_0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 name="Google Shape;360;g22710b3d747_0_4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2710b3d747_0_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g22710b3d747_0_4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2710b3d747_0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8" name="Google Shape;378;g22710b3d747_0_4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2710b3d747_0_5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5" name="Google Shape;385;g22710b3d747_0_5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 name="Google Shape;18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2710b3d747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4" name="Google Shape;394;g22710b3d747_0_5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22710b3d747_0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3" name="Google Shape;403;g22710b3d747_0_5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2710b3d747_0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2" name="Google Shape;412;g22710b3d747_0_5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2710b3d747_0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0" name="Google Shape;420;g22710b3d747_0_5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2710b3d747_0_5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6" name="Google Shape;426;g22710b3d747_0_5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2710b3d747_0_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3" name="Google Shape;433;g22710b3d747_0_5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22710b3d747_0_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1" name="Google Shape;441;g22710b3d747_0_5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2710b3d747_0_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9" name="Google Shape;449;g22710b3d747_0_5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2710b3d747_0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7" name="Google Shape;457;g22710b3d747_0_5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2717b2fa55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3" name="Google Shape;463;g22717b2fa55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2710b3d74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22710b3d74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22717b2fa55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2" name="Google Shape;472;g22717b2fa55_2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22717b2fa55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0" name="Google Shape;480;g22717b2fa55_2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2710b3d747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g22710b3d747_0_3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2710b3d747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 name="Google Shape;211;g22710b3d747_0_2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2710b3d747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22710b3d747_0_2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2710b3d747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22710b3d747_0_3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5100" y="714150"/>
            <a:ext cx="4652400" cy="185760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SzPts val="5200"/>
              <a:buNone/>
              <a:defRPr sz="4800" b="0">
                <a:latin typeface="Golos Text Medium"/>
                <a:ea typeface="Golos Text Medium"/>
                <a:cs typeface="Golos Text Medium"/>
                <a:sym typeface="Golos Text Medium"/>
              </a:defRPr>
            </a:lvl1pPr>
            <a:lvl2pPr lvl="1" algn="ctr">
              <a:lnSpc>
                <a:spcPct val="115000"/>
              </a:lnSpc>
              <a:spcBef>
                <a:spcPts val="0"/>
              </a:spcBef>
              <a:spcAft>
                <a:spcPts val="0"/>
              </a:spcAft>
              <a:buSzPts val="5200"/>
              <a:buNone/>
              <a:defRPr sz="5200"/>
            </a:lvl2pPr>
            <a:lvl3pPr lvl="2" algn="ctr">
              <a:lnSpc>
                <a:spcPct val="115000"/>
              </a:lnSpc>
              <a:spcBef>
                <a:spcPts val="0"/>
              </a:spcBef>
              <a:spcAft>
                <a:spcPts val="0"/>
              </a:spcAft>
              <a:buSzPts val="5200"/>
              <a:buNone/>
              <a:defRPr sz="5200"/>
            </a:lvl3pPr>
            <a:lvl4pPr lvl="3" algn="ctr">
              <a:lnSpc>
                <a:spcPct val="115000"/>
              </a:lnSpc>
              <a:spcBef>
                <a:spcPts val="0"/>
              </a:spcBef>
              <a:spcAft>
                <a:spcPts val="0"/>
              </a:spcAft>
              <a:buSzPts val="5200"/>
              <a:buNone/>
              <a:defRPr sz="5200"/>
            </a:lvl4pPr>
            <a:lvl5pPr lvl="4" algn="ctr">
              <a:lnSpc>
                <a:spcPct val="115000"/>
              </a:lnSpc>
              <a:spcBef>
                <a:spcPts val="0"/>
              </a:spcBef>
              <a:spcAft>
                <a:spcPts val="0"/>
              </a:spcAft>
              <a:buSzPts val="5200"/>
              <a:buNone/>
              <a:defRPr sz="5200"/>
            </a:lvl5pPr>
            <a:lvl6pPr lvl="5" algn="ctr">
              <a:lnSpc>
                <a:spcPct val="115000"/>
              </a:lnSpc>
              <a:spcBef>
                <a:spcPts val="0"/>
              </a:spcBef>
              <a:spcAft>
                <a:spcPts val="0"/>
              </a:spcAft>
              <a:buSzPts val="5200"/>
              <a:buNone/>
              <a:defRPr sz="5200"/>
            </a:lvl6pPr>
            <a:lvl7pPr lvl="6" algn="ctr">
              <a:lnSpc>
                <a:spcPct val="115000"/>
              </a:lnSpc>
              <a:spcBef>
                <a:spcPts val="0"/>
              </a:spcBef>
              <a:spcAft>
                <a:spcPts val="0"/>
              </a:spcAft>
              <a:buSzPts val="5200"/>
              <a:buNone/>
              <a:defRPr sz="5200"/>
            </a:lvl7pPr>
            <a:lvl8pPr lvl="7" algn="ctr">
              <a:lnSpc>
                <a:spcPct val="115000"/>
              </a:lnSpc>
              <a:spcBef>
                <a:spcPts val="0"/>
              </a:spcBef>
              <a:spcAft>
                <a:spcPts val="0"/>
              </a:spcAft>
              <a:buSzPts val="5200"/>
              <a:buNone/>
              <a:defRPr sz="5200"/>
            </a:lvl8pPr>
            <a:lvl9pPr lvl="8" algn="ctr">
              <a:lnSpc>
                <a:spcPct val="115000"/>
              </a:lnSpc>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6"/>
        <p:cNvGrpSpPr/>
        <p:nvPr/>
      </p:nvGrpSpPr>
      <p:grpSpPr>
        <a:xfrm>
          <a:off x="0" y="0"/>
          <a:ext cx="0" cy="0"/>
          <a:chOff x="0" y="0"/>
          <a:chExt cx="0" cy="0"/>
        </a:xfrm>
      </p:grpSpPr>
      <p:pic>
        <p:nvPicPr>
          <p:cNvPr id="57" name="Google Shape;57;p1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8" name="Google Shape;58;p12"/>
          <p:cNvSpPr txBox="1">
            <a:spLocks noGrp="1"/>
          </p:cNvSpPr>
          <p:nvPr>
            <p:ph type="title"/>
          </p:nvPr>
        </p:nvSpPr>
        <p:spPr>
          <a:xfrm>
            <a:off x="720000" y="367423"/>
            <a:ext cx="7704000" cy="8418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3600"/>
              <a:buNone/>
              <a:defRPr sz="4500"/>
            </a:lvl1pPr>
            <a:lvl2pPr lvl="1" algn="ctr">
              <a:lnSpc>
                <a:spcPct val="115000"/>
              </a:lnSpc>
              <a:spcBef>
                <a:spcPts val="0"/>
              </a:spcBef>
              <a:spcAft>
                <a:spcPts val="0"/>
              </a:spcAft>
              <a:buSzPts val="3600"/>
              <a:buNone/>
              <a:defRPr sz="3600"/>
            </a:lvl2pPr>
            <a:lvl3pPr lvl="2" algn="ctr">
              <a:lnSpc>
                <a:spcPct val="115000"/>
              </a:lnSpc>
              <a:spcBef>
                <a:spcPts val="0"/>
              </a:spcBef>
              <a:spcAft>
                <a:spcPts val="0"/>
              </a:spcAft>
              <a:buSzPts val="3600"/>
              <a:buNone/>
              <a:defRPr sz="3600"/>
            </a:lvl3pPr>
            <a:lvl4pPr lvl="3" algn="ctr">
              <a:lnSpc>
                <a:spcPct val="115000"/>
              </a:lnSpc>
              <a:spcBef>
                <a:spcPts val="0"/>
              </a:spcBef>
              <a:spcAft>
                <a:spcPts val="0"/>
              </a:spcAft>
              <a:buSzPts val="3600"/>
              <a:buNone/>
              <a:defRPr sz="3600"/>
            </a:lvl4pPr>
            <a:lvl5pPr lvl="4" algn="ctr">
              <a:lnSpc>
                <a:spcPct val="115000"/>
              </a:lnSpc>
              <a:spcBef>
                <a:spcPts val="0"/>
              </a:spcBef>
              <a:spcAft>
                <a:spcPts val="0"/>
              </a:spcAft>
              <a:buSzPts val="3600"/>
              <a:buNone/>
              <a:defRPr sz="3600"/>
            </a:lvl5pPr>
            <a:lvl6pPr lvl="5" algn="ctr">
              <a:lnSpc>
                <a:spcPct val="115000"/>
              </a:lnSpc>
              <a:spcBef>
                <a:spcPts val="0"/>
              </a:spcBef>
              <a:spcAft>
                <a:spcPts val="0"/>
              </a:spcAft>
              <a:buSzPts val="3600"/>
              <a:buNone/>
              <a:defRPr sz="3600"/>
            </a:lvl6pPr>
            <a:lvl7pPr lvl="6" algn="ctr">
              <a:lnSpc>
                <a:spcPct val="115000"/>
              </a:lnSpc>
              <a:spcBef>
                <a:spcPts val="0"/>
              </a:spcBef>
              <a:spcAft>
                <a:spcPts val="0"/>
              </a:spcAft>
              <a:buSzPts val="3600"/>
              <a:buNone/>
              <a:defRPr sz="3600"/>
            </a:lvl7pPr>
            <a:lvl8pPr lvl="7" algn="ctr">
              <a:lnSpc>
                <a:spcPct val="115000"/>
              </a:lnSpc>
              <a:spcBef>
                <a:spcPts val="0"/>
              </a:spcBef>
              <a:spcAft>
                <a:spcPts val="0"/>
              </a:spcAft>
              <a:buSzPts val="3600"/>
              <a:buNone/>
              <a:defRPr sz="3600"/>
            </a:lvl8pPr>
            <a:lvl9pPr lvl="8" algn="ctr">
              <a:lnSpc>
                <a:spcPct val="115000"/>
              </a:lnSpc>
              <a:spcBef>
                <a:spcPts val="0"/>
              </a:spcBef>
              <a:spcAft>
                <a:spcPts val="0"/>
              </a:spcAft>
              <a:buSzPts val="3600"/>
              <a:buNone/>
              <a:defRPr sz="3600"/>
            </a:lvl9pPr>
          </a:lstStyle>
          <a:p>
            <a:endParaRPr/>
          </a:p>
        </p:txBody>
      </p:sp>
      <p:sp>
        <p:nvSpPr>
          <p:cNvPr id="59" name="Google Shape;59;p12"/>
          <p:cNvSpPr txBox="1">
            <a:spLocks noGrp="1"/>
          </p:cNvSpPr>
          <p:nvPr>
            <p:ph type="subTitle" idx="1"/>
          </p:nvPr>
        </p:nvSpPr>
        <p:spPr>
          <a:xfrm>
            <a:off x="2241550" y="1348750"/>
            <a:ext cx="4661100" cy="168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0"/>
        <p:cNvGrpSpPr/>
        <p:nvPr/>
      </p:nvGrpSpPr>
      <p:grpSpPr>
        <a:xfrm>
          <a:off x="0" y="0"/>
          <a:ext cx="0" cy="0"/>
          <a:chOff x="0" y="0"/>
          <a:chExt cx="0" cy="0"/>
        </a:xfrm>
      </p:grpSpPr>
      <p:pic>
        <p:nvPicPr>
          <p:cNvPr id="61" name="Google Shape;61;p13"/>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62" name="Google Shape;62;p13"/>
          <p:cNvSpPr txBox="1">
            <a:spLocks noGrp="1"/>
          </p:cNvSpPr>
          <p:nvPr>
            <p:ph type="title"/>
          </p:nvPr>
        </p:nvSpPr>
        <p:spPr>
          <a:xfrm>
            <a:off x="720000" y="2285400"/>
            <a:ext cx="7704000" cy="5727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3000"/>
              <a:buNone/>
              <a:defRPr/>
            </a:lvl1pPr>
            <a:lvl2pPr lvl="1" algn="ctr">
              <a:lnSpc>
                <a:spcPct val="115000"/>
              </a:lnSpc>
              <a:spcBef>
                <a:spcPts val="0"/>
              </a:spcBef>
              <a:spcAft>
                <a:spcPts val="0"/>
              </a:spcAft>
              <a:buSzPts val="3200"/>
              <a:buNone/>
              <a:defRPr/>
            </a:lvl2pPr>
            <a:lvl3pPr lvl="2" algn="ctr">
              <a:lnSpc>
                <a:spcPct val="115000"/>
              </a:lnSpc>
              <a:spcBef>
                <a:spcPts val="0"/>
              </a:spcBef>
              <a:spcAft>
                <a:spcPts val="0"/>
              </a:spcAft>
              <a:buSzPts val="3200"/>
              <a:buNone/>
              <a:defRPr/>
            </a:lvl3pPr>
            <a:lvl4pPr lvl="3" algn="ctr">
              <a:lnSpc>
                <a:spcPct val="115000"/>
              </a:lnSpc>
              <a:spcBef>
                <a:spcPts val="0"/>
              </a:spcBef>
              <a:spcAft>
                <a:spcPts val="0"/>
              </a:spcAft>
              <a:buSzPts val="3200"/>
              <a:buNone/>
              <a:defRPr/>
            </a:lvl4pPr>
            <a:lvl5pPr lvl="4" algn="ctr">
              <a:lnSpc>
                <a:spcPct val="115000"/>
              </a:lnSpc>
              <a:spcBef>
                <a:spcPts val="0"/>
              </a:spcBef>
              <a:spcAft>
                <a:spcPts val="0"/>
              </a:spcAft>
              <a:buSzPts val="3200"/>
              <a:buNone/>
              <a:defRPr/>
            </a:lvl5pPr>
            <a:lvl6pPr lvl="5" algn="ctr">
              <a:lnSpc>
                <a:spcPct val="115000"/>
              </a:lnSpc>
              <a:spcBef>
                <a:spcPts val="0"/>
              </a:spcBef>
              <a:spcAft>
                <a:spcPts val="0"/>
              </a:spcAft>
              <a:buSzPts val="3200"/>
              <a:buNone/>
              <a:defRPr/>
            </a:lvl6pPr>
            <a:lvl7pPr lvl="6" algn="ctr">
              <a:lnSpc>
                <a:spcPct val="115000"/>
              </a:lnSpc>
              <a:spcBef>
                <a:spcPts val="0"/>
              </a:spcBef>
              <a:spcAft>
                <a:spcPts val="0"/>
              </a:spcAft>
              <a:buSzPts val="3200"/>
              <a:buNone/>
              <a:defRPr/>
            </a:lvl7pPr>
            <a:lvl8pPr lvl="7" algn="ctr">
              <a:lnSpc>
                <a:spcPct val="115000"/>
              </a:lnSpc>
              <a:spcBef>
                <a:spcPts val="0"/>
              </a:spcBef>
              <a:spcAft>
                <a:spcPts val="0"/>
              </a:spcAft>
              <a:buSzPts val="3200"/>
              <a:buNone/>
              <a:defRPr/>
            </a:lvl8pPr>
            <a:lvl9pPr lvl="8" algn="ctr">
              <a:lnSpc>
                <a:spcPct val="115000"/>
              </a:lnSpc>
              <a:spcBef>
                <a:spcPts val="0"/>
              </a:spcBef>
              <a:spcAft>
                <a:spcPts val="0"/>
              </a:spcAft>
              <a:buSzPts val="32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3"/>
        <p:cNvGrpSpPr/>
        <p:nvPr/>
      </p:nvGrpSpPr>
      <p:grpSpPr>
        <a:xfrm>
          <a:off x="0" y="0"/>
          <a:ext cx="0" cy="0"/>
          <a:chOff x="0" y="0"/>
          <a:chExt cx="0" cy="0"/>
        </a:xfrm>
      </p:grpSpPr>
      <p:pic>
        <p:nvPicPr>
          <p:cNvPr id="64" name="Google Shape;64;p14"/>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65" name="Google Shape;65;p14"/>
          <p:cNvSpPr txBox="1">
            <a:spLocks noGrp="1"/>
          </p:cNvSpPr>
          <p:nvPr>
            <p:ph type="title" hasCustomPrompt="1"/>
          </p:nvPr>
        </p:nvSpPr>
        <p:spPr>
          <a:xfrm>
            <a:off x="1284000" y="1558475"/>
            <a:ext cx="6576000" cy="15111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9600"/>
              <a:buNone/>
              <a:defRPr sz="9600"/>
            </a:lvl1pPr>
            <a:lvl2pPr lvl="1" algn="ctr">
              <a:lnSpc>
                <a:spcPct val="115000"/>
              </a:lnSpc>
              <a:spcBef>
                <a:spcPts val="0"/>
              </a:spcBef>
              <a:spcAft>
                <a:spcPts val="0"/>
              </a:spcAft>
              <a:buSzPts val="9600"/>
              <a:buNone/>
              <a:defRPr sz="9600"/>
            </a:lvl2pPr>
            <a:lvl3pPr lvl="2" algn="ctr">
              <a:lnSpc>
                <a:spcPct val="115000"/>
              </a:lnSpc>
              <a:spcBef>
                <a:spcPts val="0"/>
              </a:spcBef>
              <a:spcAft>
                <a:spcPts val="0"/>
              </a:spcAft>
              <a:buSzPts val="9600"/>
              <a:buNone/>
              <a:defRPr sz="9600"/>
            </a:lvl3pPr>
            <a:lvl4pPr lvl="3" algn="ctr">
              <a:lnSpc>
                <a:spcPct val="115000"/>
              </a:lnSpc>
              <a:spcBef>
                <a:spcPts val="0"/>
              </a:spcBef>
              <a:spcAft>
                <a:spcPts val="0"/>
              </a:spcAft>
              <a:buSzPts val="9600"/>
              <a:buNone/>
              <a:defRPr sz="9600"/>
            </a:lvl4pPr>
            <a:lvl5pPr lvl="4" algn="ctr">
              <a:lnSpc>
                <a:spcPct val="115000"/>
              </a:lnSpc>
              <a:spcBef>
                <a:spcPts val="0"/>
              </a:spcBef>
              <a:spcAft>
                <a:spcPts val="0"/>
              </a:spcAft>
              <a:buSzPts val="9600"/>
              <a:buNone/>
              <a:defRPr sz="9600"/>
            </a:lvl5pPr>
            <a:lvl6pPr lvl="5" algn="ctr">
              <a:lnSpc>
                <a:spcPct val="115000"/>
              </a:lnSpc>
              <a:spcBef>
                <a:spcPts val="0"/>
              </a:spcBef>
              <a:spcAft>
                <a:spcPts val="0"/>
              </a:spcAft>
              <a:buSzPts val="9600"/>
              <a:buNone/>
              <a:defRPr sz="9600"/>
            </a:lvl6pPr>
            <a:lvl7pPr lvl="6" algn="ctr">
              <a:lnSpc>
                <a:spcPct val="115000"/>
              </a:lnSpc>
              <a:spcBef>
                <a:spcPts val="0"/>
              </a:spcBef>
              <a:spcAft>
                <a:spcPts val="0"/>
              </a:spcAft>
              <a:buSzPts val="9600"/>
              <a:buNone/>
              <a:defRPr sz="9600"/>
            </a:lvl7pPr>
            <a:lvl8pPr lvl="7" algn="ctr">
              <a:lnSpc>
                <a:spcPct val="115000"/>
              </a:lnSpc>
              <a:spcBef>
                <a:spcPts val="0"/>
              </a:spcBef>
              <a:spcAft>
                <a:spcPts val="0"/>
              </a:spcAft>
              <a:buSzPts val="9600"/>
              <a:buNone/>
              <a:defRPr sz="9600"/>
            </a:lvl8pPr>
            <a:lvl9pPr lvl="8" algn="ctr">
              <a:lnSpc>
                <a:spcPct val="115000"/>
              </a:lnSpc>
              <a:spcBef>
                <a:spcPts val="0"/>
              </a:spcBef>
              <a:spcAft>
                <a:spcPts val="0"/>
              </a:spcAft>
              <a:buSzPts val="9600"/>
              <a:buNone/>
              <a:defRPr sz="9600"/>
            </a:lvl9pPr>
          </a:lstStyle>
          <a:p>
            <a:r>
              <a:t>xx%</a:t>
            </a:r>
          </a:p>
        </p:txBody>
      </p:sp>
      <p:sp>
        <p:nvSpPr>
          <p:cNvPr id="66" name="Google Shape;66;p14"/>
          <p:cNvSpPr txBox="1">
            <a:spLocks noGrp="1"/>
          </p:cNvSpPr>
          <p:nvPr>
            <p:ph type="subTitle" idx="1"/>
          </p:nvPr>
        </p:nvSpPr>
        <p:spPr>
          <a:xfrm>
            <a:off x="1284000" y="3069625"/>
            <a:ext cx="6576000" cy="713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7"/>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8"/>
        <p:cNvGrpSpPr/>
        <p:nvPr/>
      </p:nvGrpSpPr>
      <p:grpSpPr>
        <a:xfrm>
          <a:off x="0" y="0"/>
          <a:ext cx="0" cy="0"/>
          <a:chOff x="0" y="0"/>
          <a:chExt cx="0" cy="0"/>
        </a:xfrm>
      </p:grpSpPr>
      <p:pic>
        <p:nvPicPr>
          <p:cNvPr id="69" name="Google Shape;69;p16"/>
          <p:cNvPicPr preferRelativeResize="0"/>
          <p:nvPr/>
        </p:nvPicPr>
        <p:blipFill rotWithShape="1">
          <a:blip r:embed="rId2">
            <a:alphaModFix amt="67000"/>
          </a:blip>
          <a:srcRect/>
          <a:stretch/>
        </p:blipFill>
        <p:spPr>
          <a:xfrm flipH="1">
            <a:off x="0" y="0"/>
            <a:ext cx="9144000" cy="51435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0"/>
        <p:cNvGrpSpPr/>
        <p:nvPr/>
      </p:nvGrpSpPr>
      <p:grpSpPr>
        <a:xfrm>
          <a:off x="0" y="0"/>
          <a:ext cx="0" cy="0"/>
          <a:chOff x="0" y="0"/>
          <a:chExt cx="0" cy="0"/>
        </a:xfrm>
      </p:grpSpPr>
      <p:pic>
        <p:nvPicPr>
          <p:cNvPr id="71" name="Google Shape;71;p17"/>
          <p:cNvPicPr preferRelativeResize="0"/>
          <p:nvPr/>
        </p:nvPicPr>
        <p:blipFill rotWithShape="1">
          <a:blip r:embed="rId2">
            <a:alphaModFix amt="29000"/>
          </a:blip>
          <a:srcRect/>
          <a:stretch/>
        </p:blipFill>
        <p:spPr>
          <a:xfrm flipH="1">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1"/>
        <p:cNvGrpSpPr/>
        <p:nvPr/>
      </p:nvGrpSpPr>
      <p:grpSpPr>
        <a:xfrm>
          <a:off x="0" y="0"/>
          <a:ext cx="0" cy="0"/>
          <a:chOff x="0" y="0"/>
          <a:chExt cx="0" cy="0"/>
        </a:xfrm>
      </p:grpSpPr>
      <p:pic>
        <p:nvPicPr>
          <p:cNvPr id="12" name="Google Shape;12;p3"/>
          <p:cNvPicPr preferRelativeResize="0"/>
          <p:nvPr/>
        </p:nvPicPr>
        <p:blipFill rotWithShape="1">
          <a:blip r:embed="rId2">
            <a:alphaModFix/>
          </a:blip>
          <a:srcRect/>
          <a:stretch/>
        </p:blipFill>
        <p:spPr>
          <a:xfrm rot="10800000">
            <a:off x="0" y="0"/>
            <a:ext cx="9144000" cy="5143500"/>
          </a:xfrm>
          <a:prstGeom prst="rect">
            <a:avLst/>
          </a:prstGeom>
          <a:noFill/>
          <a:ln>
            <a:noFill/>
          </a:ln>
        </p:spPr>
      </p:pic>
      <p:sp>
        <p:nvSpPr>
          <p:cNvPr id="13" name="Google Shape;13;p3"/>
          <p:cNvSpPr txBox="1">
            <a:spLocks noGrp="1"/>
          </p:cNvSpPr>
          <p:nvPr>
            <p:ph type="title"/>
          </p:nvPr>
        </p:nvSpPr>
        <p:spPr>
          <a:xfrm>
            <a:off x="715100" y="1547208"/>
            <a:ext cx="1335600" cy="52530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algn="l">
              <a:lnSpc>
                <a:spcPct val="115000"/>
              </a:lnSpc>
              <a:spcBef>
                <a:spcPts val="0"/>
              </a:spcBef>
              <a:spcAft>
                <a:spcPts val="0"/>
              </a:spcAft>
              <a:buSzPts val="3000"/>
              <a:buNone/>
              <a:defRPr sz="3000"/>
            </a:lvl2pPr>
            <a:lvl3pPr lvl="2" algn="l">
              <a:lnSpc>
                <a:spcPct val="115000"/>
              </a:lnSpc>
              <a:spcBef>
                <a:spcPts val="0"/>
              </a:spcBef>
              <a:spcAft>
                <a:spcPts val="0"/>
              </a:spcAft>
              <a:buSzPts val="3000"/>
              <a:buNone/>
              <a:defRPr sz="3000"/>
            </a:lvl3pPr>
            <a:lvl4pPr lvl="3" algn="l">
              <a:lnSpc>
                <a:spcPct val="115000"/>
              </a:lnSpc>
              <a:spcBef>
                <a:spcPts val="0"/>
              </a:spcBef>
              <a:spcAft>
                <a:spcPts val="0"/>
              </a:spcAft>
              <a:buSzPts val="3000"/>
              <a:buNone/>
              <a:defRPr sz="3000"/>
            </a:lvl4pPr>
            <a:lvl5pPr lvl="4" algn="l">
              <a:lnSpc>
                <a:spcPct val="115000"/>
              </a:lnSpc>
              <a:spcBef>
                <a:spcPts val="0"/>
              </a:spcBef>
              <a:spcAft>
                <a:spcPts val="0"/>
              </a:spcAft>
              <a:buSzPts val="3000"/>
              <a:buNone/>
              <a:defRPr sz="3000"/>
            </a:lvl5pPr>
            <a:lvl6pPr lvl="5" algn="l">
              <a:lnSpc>
                <a:spcPct val="115000"/>
              </a:lnSpc>
              <a:spcBef>
                <a:spcPts val="0"/>
              </a:spcBef>
              <a:spcAft>
                <a:spcPts val="0"/>
              </a:spcAft>
              <a:buSzPts val="3000"/>
              <a:buNone/>
              <a:defRPr sz="3000"/>
            </a:lvl6pPr>
            <a:lvl7pPr lvl="6" algn="l">
              <a:lnSpc>
                <a:spcPct val="115000"/>
              </a:lnSpc>
              <a:spcBef>
                <a:spcPts val="0"/>
              </a:spcBef>
              <a:spcAft>
                <a:spcPts val="0"/>
              </a:spcAft>
              <a:buSzPts val="3000"/>
              <a:buNone/>
              <a:defRPr sz="3000"/>
            </a:lvl7pPr>
            <a:lvl8pPr lvl="7" algn="l">
              <a:lnSpc>
                <a:spcPct val="115000"/>
              </a:lnSpc>
              <a:spcBef>
                <a:spcPts val="0"/>
              </a:spcBef>
              <a:spcAft>
                <a:spcPts val="0"/>
              </a:spcAft>
              <a:buSzPts val="3000"/>
              <a:buNone/>
              <a:defRPr sz="3000"/>
            </a:lvl8pPr>
            <a:lvl9pPr lvl="8" algn="l">
              <a:lnSpc>
                <a:spcPct val="115000"/>
              </a:lnSpc>
              <a:spcBef>
                <a:spcPts val="0"/>
              </a:spcBef>
              <a:spcAft>
                <a:spcPts val="0"/>
              </a:spcAft>
              <a:buSzPts val="3000"/>
              <a:buNone/>
              <a:defRPr sz="3000"/>
            </a:lvl9pPr>
          </a:lstStyle>
          <a:p>
            <a:endParaRPr/>
          </a:p>
        </p:txBody>
      </p:sp>
      <p:sp>
        <p:nvSpPr>
          <p:cNvPr id="14" name="Google Shape;14;p3"/>
          <p:cNvSpPr txBox="1">
            <a:spLocks noGrp="1"/>
          </p:cNvSpPr>
          <p:nvPr>
            <p:ph type="subTitle" idx="1"/>
          </p:nvPr>
        </p:nvSpPr>
        <p:spPr>
          <a:xfrm>
            <a:off x="2050814" y="1547208"/>
            <a:ext cx="6378300" cy="52530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5" name="Google Shape;15;p3"/>
          <p:cNvSpPr txBox="1">
            <a:spLocks noGrp="1"/>
          </p:cNvSpPr>
          <p:nvPr>
            <p:ph type="title" idx="2"/>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dk1"/>
              </a:buClr>
              <a:buSzPts val="3000"/>
              <a:buFont typeface="Golos Text"/>
              <a:buNone/>
              <a:defRPr sz="3000" b="0">
                <a:solidFill>
                  <a:schemeClr val="dk1"/>
                </a:solidFill>
                <a:latin typeface="Golos Text Medium"/>
                <a:ea typeface="Golos Text Medium"/>
                <a:cs typeface="Golos Text Medium"/>
                <a:sym typeface="Golos Text Medium"/>
              </a:defRPr>
            </a:lvl1pPr>
            <a:lvl2pPr lvl="1" algn="l">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2pPr>
            <a:lvl3pPr lvl="2" algn="l">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3pPr>
            <a:lvl4pPr lvl="3" algn="l">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4pPr>
            <a:lvl5pPr lvl="4" algn="l">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5pPr>
            <a:lvl6pPr lvl="5" algn="l">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6pPr>
            <a:lvl7pPr lvl="6" algn="l">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7pPr>
            <a:lvl8pPr lvl="7" algn="l">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8pPr>
            <a:lvl9pPr lvl="8" algn="l">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9pPr>
          </a:lstStyle>
          <a:p>
            <a:endParaRPr/>
          </a:p>
        </p:txBody>
      </p:sp>
      <p:sp>
        <p:nvSpPr>
          <p:cNvPr id="16" name="Google Shape;16;p3"/>
          <p:cNvSpPr txBox="1">
            <a:spLocks noGrp="1"/>
          </p:cNvSpPr>
          <p:nvPr>
            <p:ph type="title" idx="3"/>
          </p:nvPr>
        </p:nvSpPr>
        <p:spPr>
          <a:xfrm>
            <a:off x="715100" y="2224908"/>
            <a:ext cx="1335600" cy="52530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algn="l">
              <a:lnSpc>
                <a:spcPct val="115000"/>
              </a:lnSpc>
              <a:spcBef>
                <a:spcPts val="0"/>
              </a:spcBef>
              <a:spcAft>
                <a:spcPts val="0"/>
              </a:spcAft>
              <a:buSzPts val="3000"/>
              <a:buNone/>
              <a:defRPr sz="3000"/>
            </a:lvl2pPr>
            <a:lvl3pPr lvl="2" algn="l">
              <a:lnSpc>
                <a:spcPct val="115000"/>
              </a:lnSpc>
              <a:spcBef>
                <a:spcPts val="0"/>
              </a:spcBef>
              <a:spcAft>
                <a:spcPts val="0"/>
              </a:spcAft>
              <a:buSzPts val="3000"/>
              <a:buNone/>
              <a:defRPr sz="3000"/>
            </a:lvl3pPr>
            <a:lvl4pPr lvl="3" algn="l">
              <a:lnSpc>
                <a:spcPct val="115000"/>
              </a:lnSpc>
              <a:spcBef>
                <a:spcPts val="0"/>
              </a:spcBef>
              <a:spcAft>
                <a:spcPts val="0"/>
              </a:spcAft>
              <a:buSzPts val="3000"/>
              <a:buNone/>
              <a:defRPr sz="3000"/>
            </a:lvl4pPr>
            <a:lvl5pPr lvl="4" algn="l">
              <a:lnSpc>
                <a:spcPct val="115000"/>
              </a:lnSpc>
              <a:spcBef>
                <a:spcPts val="0"/>
              </a:spcBef>
              <a:spcAft>
                <a:spcPts val="0"/>
              </a:spcAft>
              <a:buSzPts val="3000"/>
              <a:buNone/>
              <a:defRPr sz="3000"/>
            </a:lvl5pPr>
            <a:lvl6pPr lvl="5" algn="l">
              <a:lnSpc>
                <a:spcPct val="115000"/>
              </a:lnSpc>
              <a:spcBef>
                <a:spcPts val="0"/>
              </a:spcBef>
              <a:spcAft>
                <a:spcPts val="0"/>
              </a:spcAft>
              <a:buSzPts val="3000"/>
              <a:buNone/>
              <a:defRPr sz="3000"/>
            </a:lvl6pPr>
            <a:lvl7pPr lvl="6" algn="l">
              <a:lnSpc>
                <a:spcPct val="115000"/>
              </a:lnSpc>
              <a:spcBef>
                <a:spcPts val="0"/>
              </a:spcBef>
              <a:spcAft>
                <a:spcPts val="0"/>
              </a:spcAft>
              <a:buSzPts val="3000"/>
              <a:buNone/>
              <a:defRPr sz="3000"/>
            </a:lvl7pPr>
            <a:lvl8pPr lvl="7" algn="l">
              <a:lnSpc>
                <a:spcPct val="115000"/>
              </a:lnSpc>
              <a:spcBef>
                <a:spcPts val="0"/>
              </a:spcBef>
              <a:spcAft>
                <a:spcPts val="0"/>
              </a:spcAft>
              <a:buSzPts val="3000"/>
              <a:buNone/>
              <a:defRPr sz="3000"/>
            </a:lvl8pPr>
            <a:lvl9pPr lvl="8" algn="l">
              <a:lnSpc>
                <a:spcPct val="115000"/>
              </a:lnSpc>
              <a:spcBef>
                <a:spcPts val="0"/>
              </a:spcBef>
              <a:spcAft>
                <a:spcPts val="0"/>
              </a:spcAft>
              <a:buSzPts val="3000"/>
              <a:buNone/>
              <a:defRPr sz="3000"/>
            </a:lvl9pPr>
          </a:lstStyle>
          <a:p>
            <a:endParaRPr/>
          </a:p>
        </p:txBody>
      </p:sp>
      <p:sp>
        <p:nvSpPr>
          <p:cNvPr id="17" name="Google Shape;17;p3"/>
          <p:cNvSpPr txBox="1">
            <a:spLocks noGrp="1"/>
          </p:cNvSpPr>
          <p:nvPr>
            <p:ph type="subTitle" idx="4"/>
          </p:nvPr>
        </p:nvSpPr>
        <p:spPr>
          <a:xfrm>
            <a:off x="2050814" y="2224908"/>
            <a:ext cx="6378300" cy="52530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8" name="Google Shape;18;p3"/>
          <p:cNvSpPr txBox="1">
            <a:spLocks noGrp="1"/>
          </p:cNvSpPr>
          <p:nvPr>
            <p:ph type="title" idx="5"/>
          </p:nvPr>
        </p:nvSpPr>
        <p:spPr>
          <a:xfrm>
            <a:off x="715100" y="2902608"/>
            <a:ext cx="1335600" cy="52530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algn="l">
              <a:lnSpc>
                <a:spcPct val="115000"/>
              </a:lnSpc>
              <a:spcBef>
                <a:spcPts val="0"/>
              </a:spcBef>
              <a:spcAft>
                <a:spcPts val="0"/>
              </a:spcAft>
              <a:buSzPts val="3000"/>
              <a:buNone/>
              <a:defRPr sz="3000"/>
            </a:lvl2pPr>
            <a:lvl3pPr lvl="2" algn="l">
              <a:lnSpc>
                <a:spcPct val="115000"/>
              </a:lnSpc>
              <a:spcBef>
                <a:spcPts val="0"/>
              </a:spcBef>
              <a:spcAft>
                <a:spcPts val="0"/>
              </a:spcAft>
              <a:buSzPts val="3000"/>
              <a:buNone/>
              <a:defRPr sz="3000"/>
            </a:lvl3pPr>
            <a:lvl4pPr lvl="3" algn="l">
              <a:lnSpc>
                <a:spcPct val="115000"/>
              </a:lnSpc>
              <a:spcBef>
                <a:spcPts val="0"/>
              </a:spcBef>
              <a:spcAft>
                <a:spcPts val="0"/>
              </a:spcAft>
              <a:buSzPts val="3000"/>
              <a:buNone/>
              <a:defRPr sz="3000"/>
            </a:lvl4pPr>
            <a:lvl5pPr lvl="4" algn="l">
              <a:lnSpc>
                <a:spcPct val="115000"/>
              </a:lnSpc>
              <a:spcBef>
                <a:spcPts val="0"/>
              </a:spcBef>
              <a:spcAft>
                <a:spcPts val="0"/>
              </a:spcAft>
              <a:buSzPts val="3000"/>
              <a:buNone/>
              <a:defRPr sz="3000"/>
            </a:lvl5pPr>
            <a:lvl6pPr lvl="5" algn="l">
              <a:lnSpc>
                <a:spcPct val="115000"/>
              </a:lnSpc>
              <a:spcBef>
                <a:spcPts val="0"/>
              </a:spcBef>
              <a:spcAft>
                <a:spcPts val="0"/>
              </a:spcAft>
              <a:buSzPts val="3000"/>
              <a:buNone/>
              <a:defRPr sz="3000"/>
            </a:lvl6pPr>
            <a:lvl7pPr lvl="6" algn="l">
              <a:lnSpc>
                <a:spcPct val="115000"/>
              </a:lnSpc>
              <a:spcBef>
                <a:spcPts val="0"/>
              </a:spcBef>
              <a:spcAft>
                <a:spcPts val="0"/>
              </a:spcAft>
              <a:buSzPts val="3000"/>
              <a:buNone/>
              <a:defRPr sz="3000"/>
            </a:lvl7pPr>
            <a:lvl8pPr lvl="7" algn="l">
              <a:lnSpc>
                <a:spcPct val="115000"/>
              </a:lnSpc>
              <a:spcBef>
                <a:spcPts val="0"/>
              </a:spcBef>
              <a:spcAft>
                <a:spcPts val="0"/>
              </a:spcAft>
              <a:buSzPts val="3000"/>
              <a:buNone/>
              <a:defRPr sz="3000"/>
            </a:lvl8pPr>
            <a:lvl9pPr lvl="8" algn="l">
              <a:lnSpc>
                <a:spcPct val="115000"/>
              </a:lnSpc>
              <a:spcBef>
                <a:spcPts val="0"/>
              </a:spcBef>
              <a:spcAft>
                <a:spcPts val="0"/>
              </a:spcAft>
              <a:buSzPts val="3000"/>
              <a:buNone/>
              <a:defRPr sz="3000"/>
            </a:lvl9pPr>
          </a:lstStyle>
          <a:p>
            <a:endParaRPr/>
          </a:p>
        </p:txBody>
      </p:sp>
      <p:sp>
        <p:nvSpPr>
          <p:cNvPr id="19" name="Google Shape;19;p3"/>
          <p:cNvSpPr txBox="1">
            <a:spLocks noGrp="1"/>
          </p:cNvSpPr>
          <p:nvPr>
            <p:ph type="subTitle" idx="6"/>
          </p:nvPr>
        </p:nvSpPr>
        <p:spPr>
          <a:xfrm>
            <a:off x="2050814" y="2902608"/>
            <a:ext cx="6378300" cy="52530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0" name="Google Shape;20;p3"/>
          <p:cNvSpPr txBox="1">
            <a:spLocks noGrp="1"/>
          </p:cNvSpPr>
          <p:nvPr>
            <p:ph type="title" idx="7"/>
          </p:nvPr>
        </p:nvSpPr>
        <p:spPr>
          <a:xfrm>
            <a:off x="715100" y="3580308"/>
            <a:ext cx="1335600" cy="52530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algn="l">
              <a:lnSpc>
                <a:spcPct val="115000"/>
              </a:lnSpc>
              <a:spcBef>
                <a:spcPts val="0"/>
              </a:spcBef>
              <a:spcAft>
                <a:spcPts val="0"/>
              </a:spcAft>
              <a:buSzPts val="3000"/>
              <a:buNone/>
              <a:defRPr sz="3000"/>
            </a:lvl2pPr>
            <a:lvl3pPr lvl="2" algn="l">
              <a:lnSpc>
                <a:spcPct val="115000"/>
              </a:lnSpc>
              <a:spcBef>
                <a:spcPts val="0"/>
              </a:spcBef>
              <a:spcAft>
                <a:spcPts val="0"/>
              </a:spcAft>
              <a:buSzPts val="3000"/>
              <a:buNone/>
              <a:defRPr sz="3000"/>
            </a:lvl3pPr>
            <a:lvl4pPr lvl="3" algn="l">
              <a:lnSpc>
                <a:spcPct val="115000"/>
              </a:lnSpc>
              <a:spcBef>
                <a:spcPts val="0"/>
              </a:spcBef>
              <a:spcAft>
                <a:spcPts val="0"/>
              </a:spcAft>
              <a:buSzPts val="3000"/>
              <a:buNone/>
              <a:defRPr sz="3000"/>
            </a:lvl4pPr>
            <a:lvl5pPr lvl="4" algn="l">
              <a:lnSpc>
                <a:spcPct val="115000"/>
              </a:lnSpc>
              <a:spcBef>
                <a:spcPts val="0"/>
              </a:spcBef>
              <a:spcAft>
                <a:spcPts val="0"/>
              </a:spcAft>
              <a:buSzPts val="3000"/>
              <a:buNone/>
              <a:defRPr sz="3000"/>
            </a:lvl5pPr>
            <a:lvl6pPr lvl="5" algn="l">
              <a:lnSpc>
                <a:spcPct val="115000"/>
              </a:lnSpc>
              <a:spcBef>
                <a:spcPts val="0"/>
              </a:spcBef>
              <a:spcAft>
                <a:spcPts val="0"/>
              </a:spcAft>
              <a:buSzPts val="3000"/>
              <a:buNone/>
              <a:defRPr sz="3000"/>
            </a:lvl6pPr>
            <a:lvl7pPr lvl="6" algn="l">
              <a:lnSpc>
                <a:spcPct val="115000"/>
              </a:lnSpc>
              <a:spcBef>
                <a:spcPts val="0"/>
              </a:spcBef>
              <a:spcAft>
                <a:spcPts val="0"/>
              </a:spcAft>
              <a:buSzPts val="3000"/>
              <a:buNone/>
              <a:defRPr sz="3000"/>
            </a:lvl7pPr>
            <a:lvl8pPr lvl="7" algn="l">
              <a:lnSpc>
                <a:spcPct val="115000"/>
              </a:lnSpc>
              <a:spcBef>
                <a:spcPts val="0"/>
              </a:spcBef>
              <a:spcAft>
                <a:spcPts val="0"/>
              </a:spcAft>
              <a:buSzPts val="3000"/>
              <a:buNone/>
              <a:defRPr sz="3000"/>
            </a:lvl8pPr>
            <a:lvl9pPr lvl="8" algn="l">
              <a:lnSpc>
                <a:spcPct val="115000"/>
              </a:lnSpc>
              <a:spcBef>
                <a:spcPts val="0"/>
              </a:spcBef>
              <a:spcAft>
                <a:spcPts val="0"/>
              </a:spcAft>
              <a:buSzPts val="3000"/>
              <a:buNone/>
              <a:defRPr sz="3000"/>
            </a:lvl9pPr>
          </a:lstStyle>
          <a:p>
            <a:endParaRPr/>
          </a:p>
        </p:txBody>
      </p:sp>
      <p:sp>
        <p:nvSpPr>
          <p:cNvPr id="21" name="Google Shape;21;p3"/>
          <p:cNvSpPr txBox="1">
            <a:spLocks noGrp="1"/>
          </p:cNvSpPr>
          <p:nvPr>
            <p:ph type="subTitle" idx="8"/>
          </p:nvPr>
        </p:nvSpPr>
        <p:spPr>
          <a:xfrm>
            <a:off x="2050814" y="3580308"/>
            <a:ext cx="6378300" cy="52530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4" name="Google Shape;24;p4"/>
          <p:cNvSpPr txBox="1">
            <a:spLocks noGrp="1"/>
          </p:cNvSpPr>
          <p:nvPr>
            <p:ph type="title"/>
          </p:nvPr>
        </p:nvSpPr>
        <p:spPr>
          <a:xfrm>
            <a:off x="715100" y="1925850"/>
            <a:ext cx="7713900" cy="1835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3600"/>
              <a:buNone/>
              <a:defRPr sz="4700" b="0">
                <a:latin typeface="Golos Text Medium"/>
                <a:ea typeface="Golos Text Medium"/>
                <a:cs typeface="Golos Text Medium"/>
                <a:sym typeface="Golos Text Medium"/>
              </a:defRPr>
            </a:lvl1pPr>
            <a:lvl2pPr lvl="1" algn="ctr">
              <a:lnSpc>
                <a:spcPct val="115000"/>
              </a:lnSpc>
              <a:spcBef>
                <a:spcPts val="0"/>
              </a:spcBef>
              <a:spcAft>
                <a:spcPts val="0"/>
              </a:spcAft>
              <a:buSzPts val="3600"/>
              <a:buNone/>
              <a:defRPr sz="3600"/>
            </a:lvl2pPr>
            <a:lvl3pPr lvl="2" algn="ctr">
              <a:lnSpc>
                <a:spcPct val="115000"/>
              </a:lnSpc>
              <a:spcBef>
                <a:spcPts val="0"/>
              </a:spcBef>
              <a:spcAft>
                <a:spcPts val="0"/>
              </a:spcAft>
              <a:buSzPts val="3600"/>
              <a:buNone/>
              <a:defRPr sz="3600"/>
            </a:lvl3pPr>
            <a:lvl4pPr lvl="3" algn="ctr">
              <a:lnSpc>
                <a:spcPct val="115000"/>
              </a:lnSpc>
              <a:spcBef>
                <a:spcPts val="0"/>
              </a:spcBef>
              <a:spcAft>
                <a:spcPts val="0"/>
              </a:spcAft>
              <a:buSzPts val="3600"/>
              <a:buNone/>
              <a:defRPr sz="3600"/>
            </a:lvl4pPr>
            <a:lvl5pPr lvl="4" algn="ctr">
              <a:lnSpc>
                <a:spcPct val="115000"/>
              </a:lnSpc>
              <a:spcBef>
                <a:spcPts val="0"/>
              </a:spcBef>
              <a:spcAft>
                <a:spcPts val="0"/>
              </a:spcAft>
              <a:buSzPts val="3600"/>
              <a:buNone/>
              <a:defRPr sz="3600"/>
            </a:lvl5pPr>
            <a:lvl6pPr lvl="5" algn="ctr">
              <a:lnSpc>
                <a:spcPct val="115000"/>
              </a:lnSpc>
              <a:spcBef>
                <a:spcPts val="0"/>
              </a:spcBef>
              <a:spcAft>
                <a:spcPts val="0"/>
              </a:spcAft>
              <a:buSzPts val="3600"/>
              <a:buNone/>
              <a:defRPr sz="3600"/>
            </a:lvl6pPr>
            <a:lvl7pPr lvl="6" algn="ctr">
              <a:lnSpc>
                <a:spcPct val="115000"/>
              </a:lnSpc>
              <a:spcBef>
                <a:spcPts val="0"/>
              </a:spcBef>
              <a:spcAft>
                <a:spcPts val="0"/>
              </a:spcAft>
              <a:buSzPts val="3600"/>
              <a:buNone/>
              <a:defRPr sz="3600"/>
            </a:lvl7pPr>
            <a:lvl8pPr lvl="7" algn="ctr">
              <a:lnSpc>
                <a:spcPct val="115000"/>
              </a:lnSpc>
              <a:spcBef>
                <a:spcPts val="0"/>
              </a:spcBef>
              <a:spcAft>
                <a:spcPts val="0"/>
              </a:spcAft>
              <a:buSzPts val="3600"/>
              <a:buNone/>
              <a:defRPr sz="3600"/>
            </a:lvl8pPr>
            <a:lvl9pPr lvl="8" algn="ctr">
              <a:lnSpc>
                <a:spcPct val="115000"/>
              </a:lnSpc>
              <a:spcBef>
                <a:spcPts val="0"/>
              </a:spcBef>
              <a:spcAft>
                <a:spcPts val="0"/>
              </a:spcAft>
              <a:buSzPts val="3600"/>
              <a:buNone/>
              <a:defRPr sz="3600"/>
            </a:lvl9pPr>
          </a:lstStyle>
          <a:p>
            <a:endParaRPr/>
          </a:p>
        </p:txBody>
      </p:sp>
      <p:sp>
        <p:nvSpPr>
          <p:cNvPr id="25" name="Google Shape;25;p4"/>
          <p:cNvSpPr txBox="1">
            <a:spLocks noGrp="1"/>
          </p:cNvSpPr>
          <p:nvPr>
            <p:ph type="title" idx="2"/>
          </p:nvPr>
        </p:nvSpPr>
        <p:spPr>
          <a:xfrm>
            <a:off x="715100" y="701850"/>
            <a:ext cx="2035200" cy="1071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6000"/>
              <a:buNone/>
              <a:defRPr sz="5000" b="0">
                <a:solidFill>
                  <a:schemeClr val="accent3"/>
                </a:solidFill>
                <a:latin typeface="Golos Text Medium"/>
                <a:ea typeface="Golos Text Medium"/>
                <a:cs typeface="Golos Text Medium"/>
                <a:sym typeface="Golos Text Medium"/>
              </a:defRPr>
            </a:lvl1pPr>
            <a:lvl2pPr lvl="1" algn="ctr">
              <a:lnSpc>
                <a:spcPct val="115000"/>
              </a:lnSpc>
              <a:spcBef>
                <a:spcPts val="0"/>
              </a:spcBef>
              <a:spcAft>
                <a:spcPts val="0"/>
              </a:spcAft>
              <a:buSzPts val="6000"/>
              <a:buNone/>
              <a:defRPr sz="6000"/>
            </a:lvl2pPr>
            <a:lvl3pPr lvl="2" algn="ctr">
              <a:lnSpc>
                <a:spcPct val="115000"/>
              </a:lnSpc>
              <a:spcBef>
                <a:spcPts val="0"/>
              </a:spcBef>
              <a:spcAft>
                <a:spcPts val="0"/>
              </a:spcAft>
              <a:buSzPts val="6000"/>
              <a:buNone/>
              <a:defRPr sz="6000"/>
            </a:lvl3pPr>
            <a:lvl4pPr lvl="3" algn="ctr">
              <a:lnSpc>
                <a:spcPct val="115000"/>
              </a:lnSpc>
              <a:spcBef>
                <a:spcPts val="0"/>
              </a:spcBef>
              <a:spcAft>
                <a:spcPts val="0"/>
              </a:spcAft>
              <a:buSzPts val="6000"/>
              <a:buNone/>
              <a:defRPr sz="6000"/>
            </a:lvl4pPr>
            <a:lvl5pPr lvl="4" algn="ctr">
              <a:lnSpc>
                <a:spcPct val="115000"/>
              </a:lnSpc>
              <a:spcBef>
                <a:spcPts val="0"/>
              </a:spcBef>
              <a:spcAft>
                <a:spcPts val="0"/>
              </a:spcAft>
              <a:buSzPts val="6000"/>
              <a:buNone/>
              <a:defRPr sz="6000"/>
            </a:lvl5pPr>
            <a:lvl6pPr lvl="5" algn="ctr">
              <a:lnSpc>
                <a:spcPct val="115000"/>
              </a:lnSpc>
              <a:spcBef>
                <a:spcPts val="0"/>
              </a:spcBef>
              <a:spcAft>
                <a:spcPts val="0"/>
              </a:spcAft>
              <a:buSzPts val="6000"/>
              <a:buNone/>
              <a:defRPr sz="6000"/>
            </a:lvl6pPr>
            <a:lvl7pPr lvl="6" algn="ctr">
              <a:lnSpc>
                <a:spcPct val="115000"/>
              </a:lnSpc>
              <a:spcBef>
                <a:spcPts val="0"/>
              </a:spcBef>
              <a:spcAft>
                <a:spcPts val="0"/>
              </a:spcAft>
              <a:buSzPts val="6000"/>
              <a:buNone/>
              <a:defRPr sz="6000"/>
            </a:lvl7pPr>
            <a:lvl8pPr lvl="7" algn="ctr">
              <a:lnSpc>
                <a:spcPct val="115000"/>
              </a:lnSpc>
              <a:spcBef>
                <a:spcPts val="0"/>
              </a:spcBef>
              <a:spcAft>
                <a:spcPts val="0"/>
              </a:spcAft>
              <a:buSzPts val="6000"/>
              <a:buNone/>
              <a:defRPr sz="6000"/>
            </a:lvl8pPr>
            <a:lvl9pPr lvl="8" algn="ctr">
              <a:lnSpc>
                <a:spcPct val="115000"/>
              </a:lnSpc>
              <a:spcBef>
                <a:spcPts val="0"/>
              </a:spcBef>
              <a:spcAft>
                <a:spcPts val="0"/>
              </a:spcAft>
              <a:buSzPts val="6000"/>
              <a:buNone/>
              <a:defRPr sz="6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6"/>
        <p:cNvGrpSpPr/>
        <p:nvPr/>
      </p:nvGrpSpPr>
      <p:grpSpPr>
        <a:xfrm>
          <a:off x="0" y="0"/>
          <a:ext cx="0" cy="0"/>
          <a:chOff x="0" y="0"/>
          <a:chExt cx="0" cy="0"/>
        </a:xfrm>
      </p:grpSpPr>
      <p:pic>
        <p:nvPicPr>
          <p:cNvPr id="27" name="Google Shape;27;p5"/>
          <p:cNvPicPr preferRelativeResize="0"/>
          <p:nvPr/>
        </p:nvPicPr>
        <p:blipFill rotWithShape="1">
          <a:blip r:embed="rId2">
            <a:alphaModFix/>
          </a:blip>
          <a:srcRect/>
          <a:stretch/>
        </p:blipFill>
        <p:spPr>
          <a:xfrm rot="10800000">
            <a:off x="0" y="0"/>
            <a:ext cx="9144000" cy="5143500"/>
          </a:xfrm>
          <a:prstGeom prst="rect">
            <a:avLst/>
          </a:prstGeom>
          <a:noFill/>
          <a:ln>
            <a:noFill/>
          </a:ln>
        </p:spPr>
      </p:pic>
      <p:sp>
        <p:nvSpPr>
          <p:cNvPr id="28" name="Google Shape;28;p5"/>
          <p:cNvSpPr txBox="1">
            <a:spLocks noGrp="1"/>
          </p:cNvSpPr>
          <p:nvPr>
            <p:ph type="title"/>
          </p:nvPr>
        </p:nvSpPr>
        <p:spPr>
          <a:xfrm>
            <a:off x="715100" y="662225"/>
            <a:ext cx="7713900" cy="33372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6000"/>
              <a:buNone/>
              <a:defRPr sz="6000"/>
            </a:lvl1pPr>
            <a:lvl2pPr lvl="1" algn="ctr">
              <a:lnSpc>
                <a:spcPct val="115000"/>
              </a:lnSpc>
              <a:spcBef>
                <a:spcPts val="0"/>
              </a:spcBef>
              <a:spcAft>
                <a:spcPts val="0"/>
              </a:spcAft>
              <a:buSzPts val="6000"/>
              <a:buNone/>
              <a:defRPr sz="6000"/>
            </a:lvl2pPr>
            <a:lvl3pPr lvl="2" algn="ctr">
              <a:lnSpc>
                <a:spcPct val="115000"/>
              </a:lnSpc>
              <a:spcBef>
                <a:spcPts val="0"/>
              </a:spcBef>
              <a:spcAft>
                <a:spcPts val="0"/>
              </a:spcAft>
              <a:buSzPts val="6000"/>
              <a:buNone/>
              <a:defRPr sz="6000"/>
            </a:lvl3pPr>
            <a:lvl4pPr lvl="3" algn="ctr">
              <a:lnSpc>
                <a:spcPct val="115000"/>
              </a:lnSpc>
              <a:spcBef>
                <a:spcPts val="0"/>
              </a:spcBef>
              <a:spcAft>
                <a:spcPts val="0"/>
              </a:spcAft>
              <a:buSzPts val="6000"/>
              <a:buNone/>
              <a:defRPr sz="6000"/>
            </a:lvl4pPr>
            <a:lvl5pPr lvl="4" algn="ctr">
              <a:lnSpc>
                <a:spcPct val="115000"/>
              </a:lnSpc>
              <a:spcBef>
                <a:spcPts val="0"/>
              </a:spcBef>
              <a:spcAft>
                <a:spcPts val="0"/>
              </a:spcAft>
              <a:buSzPts val="6000"/>
              <a:buNone/>
              <a:defRPr sz="6000"/>
            </a:lvl5pPr>
            <a:lvl6pPr lvl="5" algn="ctr">
              <a:lnSpc>
                <a:spcPct val="115000"/>
              </a:lnSpc>
              <a:spcBef>
                <a:spcPts val="0"/>
              </a:spcBef>
              <a:spcAft>
                <a:spcPts val="0"/>
              </a:spcAft>
              <a:buSzPts val="6000"/>
              <a:buNone/>
              <a:defRPr sz="6000"/>
            </a:lvl6pPr>
            <a:lvl7pPr lvl="6" algn="ctr">
              <a:lnSpc>
                <a:spcPct val="115000"/>
              </a:lnSpc>
              <a:spcBef>
                <a:spcPts val="0"/>
              </a:spcBef>
              <a:spcAft>
                <a:spcPts val="0"/>
              </a:spcAft>
              <a:buSzPts val="6000"/>
              <a:buNone/>
              <a:defRPr sz="6000"/>
            </a:lvl7pPr>
            <a:lvl8pPr lvl="7" algn="ctr">
              <a:lnSpc>
                <a:spcPct val="115000"/>
              </a:lnSpc>
              <a:spcBef>
                <a:spcPts val="0"/>
              </a:spcBef>
              <a:spcAft>
                <a:spcPts val="0"/>
              </a:spcAft>
              <a:buSzPts val="6000"/>
              <a:buNone/>
              <a:defRPr sz="6000"/>
            </a:lvl8pPr>
            <a:lvl9pPr lvl="8" algn="ctr">
              <a:lnSpc>
                <a:spcPct val="115000"/>
              </a:lnSpc>
              <a:spcBef>
                <a:spcPts val="0"/>
              </a:spcBef>
              <a:spcAft>
                <a:spcPts val="0"/>
              </a:spcAft>
              <a:buSzPts val="6000"/>
              <a:buNone/>
              <a:defRPr sz="6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pic>
        <p:nvPicPr>
          <p:cNvPr id="34" name="Google Shape;34;p7"/>
          <p:cNvPicPr preferRelativeResize="0"/>
          <p:nvPr/>
        </p:nvPicPr>
        <p:blipFill rotWithShape="1">
          <a:blip r:embed="rId2">
            <a:alphaModFix/>
          </a:blip>
          <a:srcRect/>
          <a:stretch/>
        </p:blipFill>
        <p:spPr>
          <a:xfrm rot="10800000">
            <a:off x="0" y="0"/>
            <a:ext cx="9144000" cy="5143500"/>
          </a:xfrm>
          <a:prstGeom prst="rect">
            <a:avLst/>
          </a:prstGeom>
          <a:noFill/>
          <a:ln>
            <a:noFill/>
          </a:ln>
        </p:spPr>
      </p:pic>
      <p:sp>
        <p:nvSpPr>
          <p:cNvPr id="35" name="Google Shape;35;p7"/>
          <p:cNvSpPr txBox="1">
            <a:spLocks noGrp="1"/>
          </p:cNvSpPr>
          <p:nvPr>
            <p:ph type="title"/>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36" name="Google Shape;36;p7"/>
          <p:cNvSpPr txBox="1">
            <a:spLocks noGrp="1"/>
          </p:cNvSpPr>
          <p:nvPr>
            <p:ph type="body" idx="1"/>
          </p:nvPr>
        </p:nvSpPr>
        <p:spPr>
          <a:xfrm>
            <a:off x="715100" y="1242450"/>
            <a:ext cx="7713900" cy="3366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algn="l">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algn="l">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algn="l">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algn="l">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algn="l">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algn="l">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algn="l">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algn="l">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37"/>
        <p:cNvGrpSpPr/>
        <p:nvPr/>
      </p:nvGrpSpPr>
      <p:grpSpPr>
        <a:xfrm>
          <a:off x="0" y="0"/>
          <a:ext cx="0" cy="0"/>
          <a:chOff x="0" y="0"/>
          <a:chExt cx="0" cy="0"/>
        </a:xfrm>
      </p:grpSpPr>
      <p:pic>
        <p:nvPicPr>
          <p:cNvPr id="38" name="Google Shape;38;p8"/>
          <p:cNvPicPr preferRelativeResize="0"/>
          <p:nvPr/>
        </p:nvPicPr>
        <p:blipFill rotWithShape="1">
          <a:blip r:embed="rId2">
            <a:alphaModFix/>
          </a:blip>
          <a:srcRect/>
          <a:stretch/>
        </p:blipFill>
        <p:spPr>
          <a:xfrm rot="10800000">
            <a:off x="0" y="0"/>
            <a:ext cx="9144000" cy="5143500"/>
          </a:xfrm>
          <a:prstGeom prst="rect">
            <a:avLst/>
          </a:prstGeom>
          <a:noFill/>
          <a:ln>
            <a:noFill/>
          </a:ln>
        </p:spPr>
      </p:pic>
      <p:sp>
        <p:nvSpPr>
          <p:cNvPr id="39" name="Google Shape;39;p8"/>
          <p:cNvSpPr txBox="1">
            <a:spLocks noGrp="1"/>
          </p:cNvSpPr>
          <p:nvPr>
            <p:ph type="title"/>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40" name="Google Shape;40;p8"/>
          <p:cNvSpPr txBox="1">
            <a:spLocks noGrp="1"/>
          </p:cNvSpPr>
          <p:nvPr>
            <p:ph type="body" idx="1"/>
          </p:nvPr>
        </p:nvSpPr>
        <p:spPr>
          <a:xfrm>
            <a:off x="715100" y="1242450"/>
            <a:ext cx="7713900" cy="3366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algn="l">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algn="l">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algn="l">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algn="l">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algn="l">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algn="l">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algn="l">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algn="l">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41"/>
        <p:cNvGrpSpPr/>
        <p:nvPr/>
      </p:nvGrpSpPr>
      <p:grpSpPr>
        <a:xfrm>
          <a:off x="0" y="0"/>
          <a:ext cx="0" cy="0"/>
          <a:chOff x="0" y="0"/>
          <a:chExt cx="0" cy="0"/>
        </a:xfrm>
      </p:grpSpPr>
      <p:pic>
        <p:nvPicPr>
          <p:cNvPr id="42" name="Google Shape;42;p9"/>
          <p:cNvPicPr preferRelativeResize="0"/>
          <p:nvPr/>
        </p:nvPicPr>
        <p:blipFill rotWithShape="1">
          <a:blip r:embed="rId2">
            <a:alphaModFix/>
          </a:blip>
          <a:srcRect/>
          <a:stretch/>
        </p:blipFill>
        <p:spPr>
          <a:xfrm rot="10800000">
            <a:off x="0" y="0"/>
            <a:ext cx="9144000" cy="5143500"/>
          </a:xfrm>
          <a:prstGeom prst="rect">
            <a:avLst/>
          </a:prstGeom>
          <a:noFill/>
          <a:ln>
            <a:noFill/>
          </a:ln>
        </p:spPr>
      </p:pic>
      <p:sp>
        <p:nvSpPr>
          <p:cNvPr id="43" name="Google Shape;43;p9"/>
          <p:cNvSpPr txBox="1">
            <a:spLocks noGrp="1"/>
          </p:cNvSpPr>
          <p:nvPr>
            <p:ph type="ctrTitle"/>
          </p:nvPr>
        </p:nvSpPr>
        <p:spPr>
          <a:xfrm>
            <a:off x="715100" y="641725"/>
            <a:ext cx="3856800" cy="10590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5200"/>
              <a:buNone/>
              <a:defRPr sz="5000"/>
            </a:lvl1pPr>
            <a:lvl2pPr lvl="1" algn="ctr">
              <a:lnSpc>
                <a:spcPct val="115000"/>
              </a:lnSpc>
              <a:spcBef>
                <a:spcPts val="0"/>
              </a:spcBef>
              <a:spcAft>
                <a:spcPts val="0"/>
              </a:spcAft>
              <a:buSzPts val="5200"/>
              <a:buNone/>
              <a:defRPr sz="5200"/>
            </a:lvl2pPr>
            <a:lvl3pPr lvl="2" algn="ctr">
              <a:lnSpc>
                <a:spcPct val="115000"/>
              </a:lnSpc>
              <a:spcBef>
                <a:spcPts val="0"/>
              </a:spcBef>
              <a:spcAft>
                <a:spcPts val="0"/>
              </a:spcAft>
              <a:buSzPts val="5200"/>
              <a:buNone/>
              <a:defRPr sz="5200"/>
            </a:lvl3pPr>
            <a:lvl4pPr lvl="3" algn="ctr">
              <a:lnSpc>
                <a:spcPct val="115000"/>
              </a:lnSpc>
              <a:spcBef>
                <a:spcPts val="0"/>
              </a:spcBef>
              <a:spcAft>
                <a:spcPts val="0"/>
              </a:spcAft>
              <a:buSzPts val="5200"/>
              <a:buNone/>
              <a:defRPr sz="5200"/>
            </a:lvl4pPr>
            <a:lvl5pPr lvl="4" algn="ctr">
              <a:lnSpc>
                <a:spcPct val="115000"/>
              </a:lnSpc>
              <a:spcBef>
                <a:spcPts val="0"/>
              </a:spcBef>
              <a:spcAft>
                <a:spcPts val="0"/>
              </a:spcAft>
              <a:buSzPts val="5200"/>
              <a:buNone/>
              <a:defRPr sz="5200"/>
            </a:lvl5pPr>
            <a:lvl6pPr lvl="5" algn="ctr">
              <a:lnSpc>
                <a:spcPct val="115000"/>
              </a:lnSpc>
              <a:spcBef>
                <a:spcPts val="0"/>
              </a:spcBef>
              <a:spcAft>
                <a:spcPts val="0"/>
              </a:spcAft>
              <a:buSzPts val="5200"/>
              <a:buNone/>
              <a:defRPr sz="5200"/>
            </a:lvl6pPr>
            <a:lvl7pPr lvl="6" algn="ctr">
              <a:lnSpc>
                <a:spcPct val="115000"/>
              </a:lnSpc>
              <a:spcBef>
                <a:spcPts val="0"/>
              </a:spcBef>
              <a:spcAft>
                <a:spcPts val="0"/>
              </a:spcAft>
              <a:buSzPts val="5200"/>
              <a:buNone/>
              <a:defRPr sz="5200"/>
            </a:lvl7pPr>
            <a:lvl8pPr lvl="7" algn="ctr">
              <a:lnSpc>
                <a:spcPct val="115000"/>
              </a:lnSpc>
              <a:spcBef>
                <a:spcPts val="0"/>
              </a:spcBef>
              <a:spcAft>
                <a:spcPts val="0"/>
              </a:spcAft>
              <a:buSzPts val="5200"/>
              <a:buNone/>
              <a:defRPr sz="5200"/>
            </a:lvl8pPr>
            <a:lvl9pPr lvl="8" algn="ctr">
              <a:lnSpc>
                <a:spcPct val="115000"/>
              </a:lnSpc>
              <a:spcBef>
                <a:spcPts val="0"/>
              </a:spcBef>
              <a:spcAft>
                <a:spcPts val="0"/>
              </a:spcAft>
              <a:buSzPts val="5200"/>
              <a:buNone/>
              <a:defRPr sz="5200"/>
            </a:lvl9pPr>
          </a:lstStyle>
          <a:p>
            <a:endParaRPr/>
          </a:p>
        </p:txBody>
      </p:sp>
      <p:sp>
        <p:nvSpPr>
          <p:cNvPr id="44" name="Google Shape;44;p9"/>
          <p:cNvSpPr txBox="1">
            <a:spLocks noGrp="1"/>
          </p:cNvSpPr>
          <p:nvPr>
            <p:ph type="subTitle" idx="1"/>
          </p:nvPr>
        </p:nvSpPr>
        <p:spPr>
          <a:xfrm>
            <a:off x="715100" y="1548250"/>
            <a:ext cx="3856800" cy="14220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5" name="Google Shape;45;p9"/>
          <p:cNvSpPr txBox="1"/>
          <p:nvPr/>
        </p:nvSpPr>
        <p:spPr>
          <a:xfrm>
            <a:off x="715100" y="3449850"/>
            <a:ext cx="3856800" cy="565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chemeClr val="dk1"/>
                </a:solidFill>
                <a:latin typeface="Gantari"/>
                <a:ea typeface="Gantari"/>
                <a:cs typeface="Gantari"/>
                <a:sym typeface="Gantari"/>
              </a:rPr>
              <a:t>CREDITS:</a:t>
            </a:r>
            <a:r>
              <a:rPr lang="en" sz="1000" b="0" i="0" u="none" strike="noStrike" cap="none">
                <a:solidFill>
                  <a:schemeClr val="dk1"/>
                </a:solidFill>
                <a:latin typeface="Gantari"/>
                <a:ea typeface="Gantari"/>
                <a:cs typeface="Gantari"/>
                <a:sym typeface="Gantari"/>
              </a:rPr>
              <a:t> This presentation template was created by </a:t>
            </a:r>
            <a:r>
              <a:rPr lang="en" sz="1000" b="1" i="0" u="none" strike="noStrike" cap="none">
                <a:solidFill>
                  <a:schemeClr val="dk1"/>
                </a:solidFill>
                <a:latin typeface="Gantari"/>
                <a:ea typeface="Gantari"/>
                <a:cs typeface="Gantari"/>
                <a:sym typeface="Gantari"/>
              </a:rPr>
              <a:t>Slidesgo</a:t>
            </a:r>
            <a:r>
              <a:rPr lang="en" sz="1000" b="0" i="0" u="none" strike="noStrike" cap="none">
                <a:solidFill>
                  <a:schemeClr val="dk1"/>
                </a:solidFill>
                <a:latin typeface="Gantari"/>
                <a:ea typeface="Gantari"/>
                <a:cs typeface="Gantari"/>
                <a:sym typeface="Gantari"/>
              </a:rPr>
              <a:t> and includes icons by </a:t>
            </a:r>
            <a:r>
              <a:rPr lang="en" sz="1000" b="1" i="0" u="none" strike="noStrike" cap="none">
                <a:solidFill>
                  <a:schemeClr val="dk1"/>
                </a:solidFill>
                <a:latin typeface="Gantari"/>
                <a:ea typeface="Gantari"/>
                <a:cs typeface="Gantari"/>
                <a:sym typeface="Gantari"/>
              </a:rPr>
              <a:t>Flaticon</a:t>
            </a:r>
            <a:r>
              <a:rPr lang="en" sz="1000" b="0" i="0" u="none" strike="noStrike" cap="none">
                <a:solidFill>
                  <a:schemeClr val="dk1"/>
                </a:solidFill>
                <a:latin typeface="Gantari"/>
                <a:ea typeface="Gantari"/>
                <a:cs typeface="Gantari"/>
                <a:sym typeface="Gantari"/>
              </a:rPr>
              <a:t>, infographics &amp; images by </a:t>
            </a:r>
            <a:r>
              <a:rPr lang="en" sz="1000" b="1" i="0" u="none" strike="noStrike" cap="none">
                <a:solidFill>
                  <a:schemeClr val="dk1"/>
                </a:solidFill>
                <a:latin typeface="Gantari"/>
                <a:ea typeface="Gantari"/>
                <a:cs typeface="Gantari"/>
                <a:sym typeface="Gantari"/>
              </a:rPr>
              <a:t>Freepik</a:t>
            </a:r>
            <a:r>
              <a:rPr lang="en" sz="1000" b="0" i="0" u="none" strike="noStrike" cap="none">
                <a:solidFill>
                  <a:schemeClr val="dk1"/>
                </a:solidFill>
                <a:latin typeface="Gantari"/>
                <a:ea typeface="Gantari"/>
                <a:cs typeface="Gantari"/>
                <a:sym typeface="Gantari"/>
              </a:rPr>
              <a:t> and content by </a:t>
            </a:r>
            <a:r>
              <a:rPr lang="en" sz="1000" b="1" i="0" u="none" strike="noStrike" cap="none">
                <a:solidFill>
                  <a:schemeClr val="dk1"/>
                </a:solidFill>
                <a:latin typeface="Gantari"/>
                <a:ea typeface="Gantari"/>
                <a:cs typeface="Gantari"/>
                <a:sym typeface="Gantari"/>
              </a:rPr>
              <a:t>Eliana Delacour</a:t>
            </a:r>
            <a:endParaRPr sz="1000" b="1" i="0" u="none" strike="noStrike" cap="none">
              <a:solidFill>
                <a:schemeClr val="dk1"/>
              </a:solidFill>
              <a:latin typeface="Gantari"/>
              <a:ea typeface="Gantari"/>
              <a:cs typeface="Gantari"/>
              <a:sym typeface="Ganta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
        <p:cNvGrpSpPr/>
        <p:nvPr/>
      </p:nvGrpSpPr>
      <p:grpSpPr>
        <a:xfrm>
          <a:off x="0" y="0"/>
          <a:ext cx="0" cy="0"/>
          <a:chOff x="0" y="0"/>
          <a:chExt cx="0" cy="0"/>
        </a:xfrm>
      </p:grpSpPr>
      <p:pic>
        <p:nvPicPr>
          <p:cNvPr id="47" name="Google Shape;47;p10"/>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48" name="Google Shape;48;p10"/>
          <p:cNvSpPr txBox="1">
            <a:spLocks noGrp="1"/>
          </p:cNvSpPr>
          <p:nvPr>
            <p:ph type="title"/>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9"/>
        <p:cNvGrpSpPr/>
        <p:nvPr/>
      </p:nvGrpSpPr>
      <p:grpSpPr>
        <a:xfrm>
          <a:off x="0" y="0"/>
          <a:ext cx="0" cy="0"/>
          <a:chOff x="0" y="0"/>
          <a:chExt cx="0" cy="0"/>
        </a:xfrm>
      </p:grpSpPr>
      <p:pic>
        <p:nvPicPr>
          <p:cNvPr id="50" name="Google Shape;50;p11"/>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1" name="Google Shape;51;p11"/>
          <p:cNvSpPr txBox="1">
            <a:spLocks noGrp="1"/>
          </p:cNvSpPr>
          <p:nvPr>
            <p:ph type="subTitle" idx="1"/>
          </p:nvPr>
        </p:nvSpPr>
        <p:spPr>
          <a:xfrm>
            <a:off x="715100" y="1767700"/>
            <a:ext cx="3856800" cy="2840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2" name="Google Shape;52;p11"/>
          <p:cNvSpPr txBox="1">
            <a:spLocks noGrp="1"/>
          </p:cNvSpPr>
          <p:nvPr>
            <p:ph type="title"/>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53" name="Google Shape;53;p11"/>
          <p:cNvSpPr txBox="1">
            <a:spLocks noGrp="1"/>
          </p:cNvSpPr>
          <p:nvPr>
            <p:ph type="subTitle" idx="2"/>
          </p:nvPr>
        </p:nvSpPr>
        <p:spPr>
          <a:xfrm>
            <a:off x="715096" y="1242400"/>
            <a:ext cx="3856800" cy="5253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4" name="Google Shape;54;p11"/>
          <p:cNvSpPr txBox="1">
            <a:spLocks noGrp="1"/>
          </p:cNvSpPr>
          <p:nvPr>
            <p:ph type="subTitle" idx="3"/>
          </p:nvPr>
        </p:nvSpPr>
        <p:spPr>
          <a:xfrm>
            <a:off x="4572000" y="1767700"/>
            <a:ext cx="3856800" cy="2840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5" name="Google Shape;55;p11"/>
          <p:cNvSpPr txBox="1">
            <a:spLocks noGrp="1"/>
          </p:cNvSpPr>
          <p:nvPr>
            <p:ph type="subTitle" idx="4"/>
          </p:nvPr>
        </p:nvSpPr>
        <p:spPr>
          <a:xfrm>
            <a:off x="4571996" y="1242400"/>
            <a:ext cx="3856800" cy="5253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1pPr>
            <a:lvl2pPr marR="0" lvl="1"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2pPr>
            <a:lvl3pPr marR="0" lvl="2"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3pPr>
            <a:lvl4pPr marR="0" lvl="3"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4pPr>
            <a:lvl5pPr marR="0" lvl="4"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5pPr>
            <a:lvl6pPr marR="0" lvl="5"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6pPr>
            <a:lvl7pPr marR="0" lvl="6"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7pPr>
            <a:lvl8pPr marR="0" lvl="7"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8pPr>
            <a:lvl9pPr marR="0" lvl="8"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9pPr>
          </a:lstStyle>
          <a:p>
            <a:endParaRPr/>
          </a:p>
        </p:txBody>
      </p:sp>
      <p:sp>
        <p:nvSpPr>
          <p:cNvPr id="7" name="Google Shape;7;p1"/>
          <p:cNvSpPr txBox="1">
            <a:spLocks noGrp="1"/>
          </p:cNvSpPr>
          <p:nvPr>
            <p:ph type="body" idx="1"/>
          </p:nvPr>
        </p:nvSpPr>
        <p:spPr>
          <a:xfrm>
            <a:off x="715100" y="1242450"/>
            <a:ext cx="7713900" cy="33660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5.xml"/><Relationship Id="rId5" Type="http://schemas.openxmlformats.org/officeDocument/2006/relationships/image" Target="../media/image46.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5.xml"/><Relationship Id="rId5" Type="http://schemas.openxmlformats.org/officeDocument/2006/relationships/image" Target="../media/image49.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8"/>
          <p:cNvSpPr txBox="1">
            <a:spLocks noGrp="1"/>
          </p:cNvSpPr>
          <p:nvPr>
            <p:ph type="ctrTitle"/>
          </p:nvPr>
        </p:nvSpPr>
        <p:spPr>
          <a:xfrm>
            <a:off x="715100" y="714150"/>
            <a:ext cx="4652400" cy="1857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5200"/>
              <a:buNone/>
            </a:pPr>
            <a:r>
              <a:rPr lang="en">
                <a:latin typeface="Ramabhadra"/>
                <a:ea typeface="Ramabhadra"/>
                <a:cs typeface="Ramabhadra"/>
                <a:sym typeface="Ramabhadra"/>
              </a:rPr>
              <a:t>AIML Assignment 1</a:t>
            </a:r>
            <a:endParaRPr>
              <a:latin typeface="Ramabhadra"/>
              <a:ea typeface="Ramabhadra"/>
              <a:cs typeface="Ramabhadra"/>
              <a:sym typeface="Ramabhadra"/>
            </a:endParaRPr>
          </a:p>
          <a:p>
            <a:pPr marL="0" lvl="0" indent="0" algn="l" rtl="0">
              <a:lnSpc>
                <a:spcPct val="115000"/>
              </a:lnSpc>
              <a:spcBef>
                <a:spcPts val="0"/>
              </a:spcBef>
              <a:spcAft>
                <a:spcPts val="0"/>
              </a:spcAft>
              <a:buSzPts val="5200"/>
              <a:buNone/>
            </a:pPr>
            <a:r>
              <a:rPr lang="en" sz="1600">
                <a:latin typeface="Golos Text"/>
                <a:ea typeface="Golos Text"/>
                <a:cs typeface="Golos Text"/>
                <a:sym typeface="Golos Text"/>
              </a:rPr>
              <a:t>By Ashley Bai (P2237871)</a:t>
            </a:r>
            <a:endParaRPr sz="1600">
              <a:latin typeface="Golos Text"/>
              <a:ea typeface="Golos Text"/>
              <a:cs typeface="Golos Text"/>
              <a:sym typeface="Golos Text"/>
            </a:endParaRPr>
          </a:p>
        </p:txBody>
      </p:sp>
      <p:cxnSp>
        <p:nvCxnSpPr>
          <p:cNvPr id="77" name="Google Shape;77;p18"/>
          <p:cNvCxnSpPr/>
          <p:nvPr/>
        </p:nvCxnSpPr>
        <p:spPr>
          <a:xfrm>
            <a:off x="3356075" y="2460600"/>
            <a:ext cx="552600" cy="0"/>
          </a:xfrm>
          <a:prstGeom prst="straightConnector1">
            <a:avLst/>
          </a:prstGeom>
          <a:noFill/>
          <a:ln w="19050" cap="flat" cmpd="sng">
            <a:solidFill>
              <a:schemeClr val="dk1"/>
            </a:solidFill>
            <a:prstDash val="solid"/>
            <a:round/>
            <a:headEnd type="none" w="sm" len="sm"/>
            <a:tailEnd type="stealth" w="med" len="med"/>
          </a:ln>
        </p:spPr>
      </p:cxnSp>
      <p:grpSp>
        <p:nvGrpSpPr>
          <p:cNvPr id="78" name="Google Shape;78;p18"/>
          <p:cNvGrpSpPr/>
          <p:nvPr/>
        </p:nvGrpSpPr>
        <p:grpSpPr>
          <a:xfrm>
            <a:off x="6507498" y="2917498"/>
            <a:ext cx="3524464" cy="4496740"/>
            <a:chOff x="6483100" y="2237750"/>
            <a:chExt cx="898250" cy="1146075"/>
          </a:xfrm>
        </p:grpSpPr>
        <p:sp>
          <p:nvSpPr>
            <p:cNvPr id="79" name="Google Shape;79;p18"/>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8"/>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8"/>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8"/>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18"/>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18"/>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18"/>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18"/>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18"/>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18"/>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18"/>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18"/>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18"/>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18"/>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18"/>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8"/>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8"/>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8"/>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8"/>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8"/>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8"/>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8"/>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8"/>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8"/>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8"/>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8"/>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8"/>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18"/>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18"/>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18"/>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18"/>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18"/>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18"/>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18"/>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18"/>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18"/>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8"/>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8"/>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8"/>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8"/>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18"/>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8"/>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8"/>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8"/>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8"/>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8"/>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8"/>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8"/>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8"/>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8"/>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4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18"/>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4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18"/>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4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18"/>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4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18"/>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4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18"/>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4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18"/>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4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18"/>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4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18"/>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4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18"/>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8"/>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18"/>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8"/>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18"/>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18"/>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4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6" name="Google Shape;146;p18"/>
          <p:cNvGrpSpPr/>
          <p:nvPr/>
        </p:nvGrpSpPr>
        <p:grpSpPr>
          <a:xfrm>
            <a:off x="6710076" y="961685"/>
            <a:ext cx="1718823" cy="935599"/>
            <a:chOff x="238125" y="2409350"/>
            <a:chExt cx="760575" cy="414000"/>
          </a:xfrm>
        </p:grpSpPr>
        <p:sp>
          <p:nvSpPr>
            <p:cNvPr id="147" name="Google Shape;147;p18"/>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8"/>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8"/>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8"/>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18"/>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18"/>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18"/>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18"/>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18"/>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18"/>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18"/>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9" name="Google Shape;159;p18"/>
          <p:cNvGrpSpPr/>
          <p:nvPr/>
        </p:nvGrpSpPr>
        <p:grpSpPr>
          <a:xfrm>
            <a:off x="5464073" y="2460613"/>
            <a:ext cx="1147199" cy="637372"/>
            <a:chOff x="315275" y="3124950"/>
            <a:chExt cx="658175" cy="365675"/>
          </a:xfrm>
        </p:grpSpPr>
        <p:sp>
          <p:nvSpPr>
            <p:cNvPr id="160" name="Google Shape;160;p18"/>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18"/>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18"/>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8"/>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18"/>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18"/>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6" name="Google Shape;166;p18"/>
          <p:cNvGrpSpPr/>
          <p:nvPr/>
        </p:nvGrpSpPr>
        <p:grpSpPr>
          <a:xfrm flipH="1">
            <a:off x="6333399" y="714161"/>
            <a:ext cx="744001" cy="413322"/>
            <a:chOff x="315275" y="3124950"/>
            <a:chExt cx="658175" cy="365675"/>
          </a:xfrm>
        </p:grpSpPr>
        <p:sp>
          <p:nvSpPr>
            <p:cNvPr id="167" name="Google Shape;167;p18"/>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8"/>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8"/>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8"/>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8"/>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8"/>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3" name="Google Shape;173;p18"/>
          <p:cNvSpPr/>
          <p:nvPr/>
        </p:nvSpPr>
        <p:spPr>
          <a:xfrm>
            <a:off x="7151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accent4"/>
                </a:solidFill>
                <a:latin typeface="Arial"/>
                <a:ea typeface="Arial"/>
                <a:cs typeface="Arial"/>
                <a:sym typeface="Arial"/>
              </a:rPr>
              <a:t>(AI)</a:t>
            </a:r>
            <a:endParaRPr sz="1200" b="1" i="0" u="none" strike="noStrike" cap="none">
              <a:solidFill>
                <a:schemeClr val="accent4"/>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7"/>
          <p:cNvSpPr txBox="1">
            <a:spLocks noGrp="1"/>
          </p:cNvSpPr>
          <p:nvPr>
            <p:ph type="title"/>
          </p:nvPr>
        </p:nvSpPr>
        <p:spPr>
          <a:xfrm>
            <a:off x="511575" y="2256638"/>
            <a:ext cx="7713900" cy="183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600"/>
              <a:buNone/>
            </a:pPr>
            <a:r>
              <a:rPr lang="en" sz="5800">
                <a:latin typeface="Ramabhadra"/>
                <a:ea typeface="Ramabhadra"/>
                <a:cs typeface="Ramabhadra"/>
                <a:sym typeface="Ramabhadra"/>
              </a:rPr>
              <a:t>Data Pre-Processing</a:t>
            </a:r>
            <a:endParaRPr sz="5400">
              <a:latin typeface="Ramabhadra"/>
              <a:ea typeface="Ramabhadra"/>
              <a:cs typeface="Ramabhadra"/>
              <a:sym typeface="Ramabhadra"/>
            </a:endParaRPr>
          </a:p>
          <a:p>
            <a:pPr marL="0" lvl="0" indent="0" algn="l" rtl="0">
              <a:lnSpc>
                <a:spcPct val="115000"/>
              </a:lnSpc>
              <a:spcBef>
                <a:spcPts val="0"/>
              </a:spcBef>
              <a:spcAft>
                <a:spcPts val="0"/>
              </a:spcAft>
              <a:buSzPts val="3600"/>
              <a:buNone/>
            </a:pPr>
            <a:r>
              <a:rPr lang="en" sz="2000"/>
              <a:t>credit_dataset.csv</a:t>
            </a:r>
            <a:endParaRPr sz="2000"/>
          </a:p>
          <a:p>
            <a:pPr marL="0" lvl="0" indent="0" algn="l" rtl="0">
              <a:lnSpc>
                <a:spcPct val="115000"/>
              </a:lnSpc>
              <a:spcBef>
                <a:spcPts val="0"/>
              </a:spcBef>
              <a:spcAft>
                <a:spcPts val="0"/>
              </a:spcAft>
              <a:buSzPts val="3600"/>
              <a:buNone/>
            </a:pPr>
            <a:endParaRPr sz="2000"/>
          </a:p>
        </p:txBody>
      </p:sp>
      <p:sp>
        <p:nvSpPr>
          <p:cNvPr id="239" name="Google Shape;239;p27"/>
          <p:cNvSpPr txBox="1">
            <a:spLocks noGrp="1"/>
          </p:cNvSpPr>
          <p:nvPr>
            <p:ph type="title" idx="2"/>
          </p:nvPr>
        </p:nvSpPr>
        <p:spPr>
          <a:xfrm>
            <a:off x="511575" y="1034875"/>
            <a:ext cx="2035200" cy="107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6000"/>
              <a:buNone/>
            </a:pPr>
            <a:r>
              <a:rPr lang="en" sz="8000"/>
              <a:t>01</a:t>
            </a:r>
            <a:endParaRPr sz="8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8"/>
          <p:cNvSpPr txBox="1">
            <a:spLocks noGrp="1"/>
          </p:cNvSpPr>
          <p:nvPr>
            <p:ph type="body" idx="1"/>
          </p:nvPr>
        </p:nvSpPr>
        <p:spPr>
          <a:xfrm>
            <a:off x="169300" y="733675"/>
            <a:ext cx="7713900" cy="336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 sz="2000">
                <a:solidFill>
                  <a:schemeClr val="accent3"/>
                </a:solidFill>
                <a:latin typeface="Golos Text Medium"/>
                <a:ea typeface="Golos Text Medium"/>
                <a:cs typeface="Golos Text Medium"/>
                <a:sym typeface="Golos Text Medium"/>
              </a:rPr>
              <a:t>(1) </a:t>
            </a:r>
            <a:r>
              <a:rPr lang="en" sz="1600">
                <a:latin typeface="Golos Text Medium"/>
                <a:ea typeface="Golos Text Medium"/>
                <a:cs typeface="Golos Text Medium"/>
                <a:sym typeface="Golos Text Medium"/>
              </a:rPr>
              <a:t>Handled categorical variables</a:t>
            </a:r>
            <a:endParaRPr sz="1600">
              <a:latin typeface="Golos Text Medium"/>
              <a:ea typeface="Golos Text Medium"/>
              <a:cs typeface="Golos Text Medium"/>
              <a:sym typeface="Golos Text Medium"/>
            </a:endParaRPr>
          </a:p>
          <a:p>
            <a:pPr marL="457200" lvl="0" indent="-311150" algn="l" rtl="0">
              <a:lnSpc>
                <a:spcPct val="115000"/>
              </a:lnSpc>
              <a:spcBef>
                <a:spcPts val="1000"/>
              </a:spcBef>
              <a:spcAft>
                <a:spcPts val="0"/>
              </a:spcAft>
              <a:buSzPts val="1300"/>
              <a:buChar char="-"/>
            </a:pPr>
            <a:r>
              <a:rPr lang="en" sz="1300"/>
              <a:t>Performed Label Encoding with Sklearn on Gender, Marriage Status.</a:t>
            </a:r>
            <a:endParaRPr sz="1300"/>
          </a:p>
          <a:p>
            <a:pPr marL="457200" lvl="0" indent="0" algn="l" rtl="0">
              <a:lnSpc>
                <a:spcPct val="115000"/>
              </a:lnSpc>
              <a:spcBef>
                <a:spcPts val="1000"/>
              </a:spcBef>
              <a:spcAft>
                <a:spcPts val="0"/>
              </a:spcAft>
              <a:buNone/>
            </a:pPr>
            <a:endParaRPr/>
          </a:p>
          <a:p>
            <a:pPr marL="0" lvl="0" indent="0" algn="l" rtl="0">
              <a:lnSpc>
                <a:spcPct val="115000"/>
              </a:lnSpc>
              <a:spcBef>
                <a:spcPts val="1000"/>
              </a:spcBef>
              <a:spcAft>
                <a:spcPts val="0"/>
              </a:spcAft>
              <a:buNone/>
            </a:pPr>
            <a:endParaRPr/>
          </a:p>
          <a:p>
            <a:pPr marL="0" lvl="0" indent="0" algn="l" rtl="0">
              <a:lnSpc>
                <a:spcPct val="115000"/>
              </a:lnSpc>
              <a:spcBef>
                <a:spcPts val="1000"/>
              </a:spcBef>
              <a:spcAft>
                <a:spcPts val="0"/>
              </a:spcAft>
              <a:buNone/>
            </a:pPr>
            <a:endParaRPr/>
          </a:p>
          <a:p>
            <a:pPr marL="457200" lvl="0" indent="-311150" algn="l" rtl="0">
              <a:lnSpc>
                <a:spcPct val="115000"/>
              </a:lnSpc>
              <a:spcBef>
                <a:spcPts val="1000"/>
              </a:spcBef>
              <a:spcAft>
                <a:spcPts val="0"/>
              </a:spcAft>
              <a:buSzPts val="1300"/>
              <a:buChar char="-"/>
            </a:pPr>
            <a:r>
              <a:rPr lang="en" sz="1300"/>
              <a:t>Performed One-Hot Encoding with Pandas on Education.</a:t>
            </a:r>
            <a:endParaRPr sz="1300"/>
          </a:p>
          <a:p>
            <a:pPr marL="0" lvl="0" indent="0" algn="l" rtl="0">
              <a:lnSpc>
                <a:spcPct val="115000"/>
              </a:lnSpc>
              <a:spcBef>
                <a:spcPts val="1000"/>
              </a:spcBef>
              <a:spcAft>
                <a:spcPts val="0"/>
              </a:spcAft>
              <a:buNone/>
            </a:pPr>
            <a:endParaRPr/>
          </a:p>
          <a:p>
            <a:pPr marL="0" lvl="0" indent="0" algn="l" rtl="0">
              <a:lnSpc>
                <a:spcPct val="115000"/>
              </a:lnSpc>
              <a:spcBef>
                <a:spcPts val="1000"/>
              </a:spcBef>
              <a:spcAft>
                <a:spcPts val="0"/>
              </a:spcAft>
              <a:buNone/>
            </a:pPr>
            <a:endParaRPr/>
          </a:p>
          <a:p>
            <a:pPr marL="0" lvl="0" indent="0" algn="l" rtl="0">
              <a:lnSpc>
                <a:spcPct val="115000"/>
              </a:lnSpc>
              <a:spcBef>
                <a:spcPts val="1000"/>
              </a:spcBef>
              <a:spcAft>
                <a:spcPts val="0"/>
              </a:spcAft>
              <a:buSzPts val="1400"/>
              <a:buNone/>
            </a:pPr>
            <a:endParaRPr sz="2000">
              <a:solidFill>
                <a:schemeClr val="accent3"/>
              </a:solidFill>
              <a:latin typeface="Golos Text Medium"/>
              <a:ea typeface="Golos Text Medium"/>
              <a:cs typeface="Golos Text Medium"/>
              <a:sym typeface="Golos Text Medium"/>
            </a:endParaRPr>
          </a:p>
          <a:p>
            <a:pPr marL="0" lvl="0" indent="0" algn="l" rtl="0">
              <a:lnSpc>
                <a:spcPct val="115000"/>
              </a:lnSpc>
              <a:spcBef>
                <a:spcPts val="1000"/>
              </a:spcBef>
              <a:spcAft>
                <a:spcPts val="0"/>
              </a:spcAft>
              <a:buSzPts val="1400"/>
              <a:buNone/>
            </a:pPr>
            <a:r>
              <a:rPr lang="en" sz="2000">
                <a:solidFill>
                  <a:schemeClr val="accent3"/>
                </a:solidFill>
                <a:latin typeface="Golos Text Medium"/>
                <a:ea typeface="Golos Text Medium"/>
                <a:cs typeface="Golos Text Medium"/>
                <a:sym typeface="Golos Text Medium"/>
              </a:rPr>
              <a:t>(2)</a:t>
            </a:r>
            <a:r>
              <a:rPr lang="en" sz="2000">
                <a:latin typeface="Golos Text Medium"/>
                <a:ea typeface="Golos Text Medium"/>
                <a:cs typeface="Golos Text Medium"/>
                <a:sym typeface="Golos Text Medium"/>
              </a:rPr>
              <a:t> </a:t>
            </a:r>
            <a:r>
              <a:rPr lang="en" sz="1600">
                <a:latin typeface="Golos Text Medium"/>
                <a:ea typeface="Golos Text Medium"/>
                <a:cs typeface="Golos Text Medium"/>
                <a:sym typeface="Golos Text Medium"/>
              </a:rPr>
              <a:t>Renamed columns in dataframe</a:t>
            </a:r>
            <a:endParaRPr sz="1600">
              <a:latin typeface="Golos Text Medium"/>
              <a:ea typeface="Golos Text Medium"/>
              <a:cs typeface="Golos Text Medium"/>
              <a:sym typeface="Golos Text Medium"/>
            </a:endParaRPr>
          </a:p>
          <a:p>
            <a:pPr marL="0" lvl="0" indent="0" algn="l" rtl="0">
              <a:lnSpc>
                <a:spcPct val="115000"/>
              </a:lnSpc>
              <a:spcBef>
                <a:spcPts val="1000"/>
              </a:spcBef>
              <a:spcAft>
                <a:spcPts val="1000"/>
              </a:spcAft>
              <a:buSzPts val="1400"/>
              <a:buNone/>
            </a:pPr>
            <a:endParaRPr/>
          </a:p>
        </p:txBody>
      </p:sp>
      <p:sp>
        <p:nvSpPr>
          <p:cNvPr id="245" name="Google Shape;245;p28"/>
          <p:cNvSpPr txBox="1">
            <a:spLocks noGrp="1"/>
          </p:cNvSpPr>
          <p:nvPr>
            <p:ph type="title"/>
          </p:nvPr>
        </p:nvSpPr>
        <p:spPr>
          <a:xfrm>
            <a:off x="715050" y="118700"/>
            <a:ext cx="7713900" cy="464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3000"/>
              <a:buNone/>
            </a:pPr>
            <a:r>
              <a:rPr lang="en" sz="2500"/>
              <a:t>Data Pre-Processing</a:t>
            </a:r>
            <a:endParaRPr sz="2500"/>
          </a:p>
          <a:p>
            <a:pPr marL="0" lvl="0" indent="0" algn="l" rtl="0">
              <a:lnSpc>
                <a:spcPct val="115000"/>
              </a:lnSpc>
              <a:spcBef>
                <a:spcPts val="0"/>
              </a:spcBef>
              <a:spcAft>
                <a:spcPts val="0"/>
              </a:spcAft>
              <a:buSzPts val="3000"/>
              <a:buNone/>
            </a:pPr>
            <a:endParaRPr/>
          </a:p>
        </p:txBody>
      </p:sp>
      <p:pic>
        <p:nvPicPr>
          <p:cNvPr id="246" name="Google Shape;246;p28"/>
          <p:cNvPicPr preferRelativeResize="0"/>
          <p:nvPr/>
        </p:nvPicPr>
        <p:blipFill>
          <a:blip r:embed="rId3">
            <a:alphaModFix/>
          </a:blip>
          <a:stretch>
            <a:fillRect/>
          </a:stretch>
        </p:blipFill>
        <p:spPr>
          <a:xfrm>
            <a:off x="770575" y="1696052"/>
            <a:ext cx="4383249" cy="826725"/>
          </a:xfrm>
          <a:prstGeom prst="rect">
            <a:avLst/>
          </a:prstGeom>
          <a:noFill/>
          <a:ln w="9525" cap="flat" cmpd="sng">
            <a:solidFill>
              <a:schemeClr val="dk1"/>
            </a:solidFill>
            <a:prstDash val="solid"/>
            <a:round/>
            <a:headEnd type="none" w="sm" len="sm"/>
            <a:tailEnd type="none" w="sm" len="sm"/>
          </a:ln>
        </p:spPr>
      </p:pic>
      <p:pic>
        <p:nvPicPr>
          <p:cNvPr id="247" name="Google Shape;247;p28"/>
          <p:cNvPicPr preferRelativeResize="0"/>
          <p:nvPr/>
        </p:nvPicPr>
        <p:blipFill>
          <a:blip r:embed="rId4">
            <a:alphaModFix/>
          </a:blip>
          <a:stretch>
            <a:fillRect/>
          </a:stretch>
        </p:blipFill>
        <p:spPr>
          <a:xfrm>
            <a:off x="770575" y="3141325"/>
            <a:ext cx="3494100" cy="95835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9"/>
          <p:cNvSpPr txBox="1">
            <a:spLocks noGrp="1"/>
          </p:cNvSpPr>
          <p:nvPr>
            <p:ph type="title"/>
          </p:nvPr>
        </p:nvSpPr>
        <p:spPr>
          <a:xfrm>
            <a:off x="715050" y="118700"/>
            <a:ext cx="7713900" cy="464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3000"/>
              <a:buNone/>
            </a:pPr>
            <a:r>
              <a:rPr lang="en" sz="2500"/>
              <a:t>Data Pre-Processing</a:t>
            </a:r>
            <a:endParaRPr sz="2500"/>
          </a:p>
          <a:p>
            <a:pPr marL="0" lvl="0" indent="0" algn="l" rtl="0">
              <a:lnSpc>
                <a:spcPct val="115000"/>
              </a:lnSpc>
              <a:spcBef>
                <a:spcPts val="0"/>
              </a:spcBef>
              <a:spcAft>
                <a:spcPts val="0"/>
              </a:spcAft>
              <a:buSzPts val="3000"/>
              <a:buNone/>
            </a:pPr>
            <a:endParaRPr/>
          </a:p>
        </p:txBody>
      </p:sp>
      <p:pic>
        <p:nvPicPr>
          <p:cNvPr id="253" name="Google Shape;253;p29"/>
          <p:cNvPicPr preferRelativeResize="0"/>
          <p:nvPr/>
        </p:nvPicPr>
        <p:blipFill>
          <a:blip r:embed="rId3">
            <a:alphaModFix/>
          </a:blip>
          <a:stretch>
            <a:fillRect/>
          </a:stretch>
        </p:blipFill>
        <p:spPr>
          <a:xfrm>
            <a:off x="889813" y="1105250"/>
            <a:ext cx="7364376" cy="1087250"/>
          </a:xfrm>
          <a:prstGeom prst="rect">
            <a:avLst/>
          </a:prstGeom>
          <a:noFill/>
          <a:ln w="9525" cap="flat" cmpd="sng">
            <a:solidFill>
              <a:schemeClr val="dk1"/>
            </a:solidFill>
            <a:prstDash val="solid"/>
            <a:round/>
            <a:headEnd type="none" w="sm" len="sm"/>
            <a:tailEnd type="none" w="sm" len="sm"/>
          </a:ln>
        </p:spPr>
      </p:pic>
      <p:pic>
        <p:nvPicPr>
          <p:cNvPr id="254" name="Google Shape;254;p29"/>
          <p:cNvPicPr preferRelativeResize="0"/>
          <p:nvPr/>
        </p:nvPicPr>
        <p:blipFill>
          <a:blip r:embed="rId4">
            <a:alphaModFix/>
          </a:blip>
          <a:stretch>
            <a:fillRect/>
          </a:stretch>
        </p:blipFill>
        <p:spPr>
          <a:xfrm>
            <a:off x="624576" y="3000800"/>
            <a:ext cx="7894876" cy="1014100"/>
          </a:xfrm>
          <a:prstGeom prst="rect">
            <a:avLst/>
          </a:prstGeom>
          <a:noFill/>
          <a:ln w="9525" cap="flat" cmpd="sng">
            <a:solidFill>
              <a:schemeClr val="dk1"/>
            </a:solidFill>
            <a:prstDash val="solid"/>
            <a:round/>
            <a:headEnd type="none" w="sm" len="sm"/>
            <a:tailEnd type="none" w="sm" len="sm"/>
          </a:ln>
        </p:spPr>
      </p:pic>
      <p:sp>
        <p:nvSpPr>
          <p:cNvPr id="255" name="Google Shape;255;p29"/>
          <p:cNvSpPr txBox="1"/>
          <p:nvPr/>
        </p:nvSpPr>
        <p:spPr>
          <a:xfrm>
            <a:off x="715050" y="705050"/>
            <a:ext cx="532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olos Text"/>
                <a:ea typeface="Golos Text"/>
                <a:cs typeface="Golos Text"/>
                <a:sym typeface="Golos Text"/>
              </a:rPr>
              <a:t>Before:</a:t>
            </a:r>
            <a:endParaRPr>
              <a:latin typeface="Golos Text"/>
              <a:ea typeface="Golos Text"/>
              <a:cs typeface="Golos Text"/>
              <a:sym typeface="Golos Text"/>
            </a:endParaRPr>
          </a:p>
        </p:txBody>
      </p:sp>
      <p:sp>
        <p:nvSpPr>
          <p:cNvPr id="256" name="Google Shape;256;p29"/>
          <p:cNvSpPr txBox="1"/>
          <p:nvPr/>
        </p:nvSpPr>
        <p:spPr>
          <a:xfrm>
            <a:off x="715050" y="2600600"/>
            <a:ext cx="532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olos Text"/>
                <a:ea typeface="Golos Text"/>
                <a:cs typeface="Golos Text"/>
                <a:sym typeface="Golos Text"/>
              </a:rPr>
              <a:t>After:</a:t>
            </a:r>
            <a:endParaRPr>
              <a:latin typeface="Golos Text"/>
              <a:ea typeface="Golos Text"/>
              <a:cs typeface="Golos Text"/>
              <a:sym typeface="Golos Text"/>
            </a:endParaRPr>
          </a:p>
        </p:txBody>
      </p:sp>
      <p:sp>
        <p:nvSpPr>
          <p:cNvPr id="257" name="Google Shape;257;p29"/>
          <p:cNvSpPr txBox="1"/>
          <p:nvPr/>
        </p:nvSpPr>
        <p:spPr>
          <a:xfrm>
            <a:off x="624575" y="4182900"/>
            <a:ext cx="63414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Golos Text"/>
              <a:buChar char="-"/>
            </a:pPr>
            <a:r>
              <a:rPr lang="en">
                <a:latin typeface="Golos Text"/>
                <a:ea typeface="Golos Text"/>
                <a:cs typeface="Golos Text"/>
                <a:sym typeface="Golos Text"/>
              </a:rPr>
              <a:t>The columns in dataframe are now all numerical, and suitable to be used for machine-learning models. </a:t>
            </a:r>
            <a:endParaRPr>
              <a:latin typeface="Golos Text"/>
              <a:ea typeface="Golos Text"/>
              <a:cs typeface="Golos Text"/>
              <a:sym typeface="Golos Tex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0"/>
          <p:cNvSpPr txBox="1">
            <a:spLocks noGrp="1"/>
          </p:cNvSpPr>
          <p:nvPr>
            <p:ph type="title"/>
          </p:nvPr>
        </p:nvSpPr>
        <p:spPr>
          <a:xfrm>
            <a:off x="511575" y="2256638"/>
            <a:ext cx="7713900" cy="183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600"/>
              <a:buNone/>
            </a:pPr>
            <a:r>
              <a:rPr lang="en" sz="5800">
                <a:latin typeface="Ramabhadra"/>
                <a:ea typeface="Ramabhadra"/>
                <a:cs typeface="Ramabhadra"/>
                <a:sym typeface="Ramabhadra"/>
              </a:rPr>
              <a:t>Feature Engineering </a:t>
            </a:r>
            <a:endParaRPr sz="5400">
              <a:latin typeface="Ramabhadra"/>
              <a:ea typeface="Ramabhadra"/>
              <a:cs typeface="Ramabhadra"/>
              <a:sym typeface="Ramabhadra"/>
            </a:endParaRPr>
          </a:p>
          <a:p>
            <a:pPr marL="0" lvl="0" indent="0" algn="l" rtl="0">
              <a:lnSpc>
                <a:spcPct val="115000"/>
              </a:lnSpc>
              <a:spcBef>
                <a:spcPts val="0"/>
              </a:spcBef>
              <a:spcAft>
                <a:spcPts val="0"/>
              </a:spcAft>
              <a:buSzPts val="3600"/>
              <a:buNone/>
            </a:pPr>
            <a:r>
              <a:rPr lang="en" sz="2000"/>
              <a:t>credit_dataset.csv</a:t>
            </a:r>
            <a:endParaRPr sz="2000"/>
          </a:p>
          <a:p>
            <a:pPr marL="0" lvl="0" indent="0" algn="l" rtl="0">
              <a:lnSpc>
                <a:spcPct val="115000"/>
              </a:lnSpc>
              <a:spcBef>
                <a:spcPts val="0"/>
              </a:spcBef>
              <a:spcAft>
                <a:spcPts val="0"/>
              </a:spcAft>
              <a:buSzPts val="3600"/>
              <a:buNone/>
            </a:pPr>
            <a:endParaRPr sz="2000"/>
          </a:p>
        </p:txBody>
      </p:sp>
      <p:sp>
        <p:nvSpPr>
          <p:cNvPr id="263" name="Google Shape;263;p30"/>
          <p:cNvSpPr txBox="1">
            <a:spLocks noGrp="1"/>
          </p:cNvSpPr>
          <p:nvPr>
            <p:ph type="title" idx="2"/>
          </p:nvPr>
        </p:nvSpPr>
        <p:spPr>
          <a:xfrm>
            <a:off x="511575" y="1034875"/>
            <a:ext cx="2035200" cy="107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6000"/>
              <a:buNone/>
            </a:pPr>
            <a:r>
              <a:rPr lang="en" sz="8000"/>
              <a:t>01</a:t>
            </a:r>
            <a:endParaRPr sz="8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1"/>
          <p:cNvSpPr txBox="1">
            <a:spLocks noGrp="1"/>
          </p:cNvSpPr>
          <p:nvPr>
            <p:ph type="body" idx="1"/>
          </p:nvPr>
        </p:nvSpPr>
        <p:spPr>
          <a:xfrm>
            <a:off x="715050" y="678150"/>
            <a:ext cx="7713900" cy="336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 sz="2000">
                <a:solidFill>
                  <a:schemeClr val="accent3"/>
                </a:solidFill>
                <a:latin typeface="Golos Text Medium"/>
                <a:ea typeface="Golos Text Medium"/>
                <a:cs typeface="Golos Text Medium"/>
                <a:sym typeface="Golos Text Medium"/>
              </a:rPr>
              <a:t>(1)</a:t>
            </a:r>
            <a:r>
              <a:rPr lang="en" sz="2000">
                <a:latin typeface="Golos Text Medium"/>
                <a:ea typeface="Golos Text Medium"/>
                <a:cs typeface="Golos Text Medium"/>
                <a:sym typeface="Golos Text Medium"/>
              </a:rPr>
              <a:t> PayAmt_Delay1,2,3</a:t>
            </a:r>
            <a:endParaRPr sz="2000">
              <a:latin typeface="Golos Text Medium"/>
              <a:ea typeface="Golos Text Medium"/>
              <a:cs typeface="Golos Text Medium"/>
              <a:sym typeface="Golos Text Medium"/>
            </a:endParaRPr>
          </a:p>
          <a:p>
            <a:pPr marL="457200" lvl="0" indent="-317500" algn="l" rtl="0">
              <a:lnSpc>
                <a:spcPct val="115000"/>
              </a:lnSpc>
              <a:spcBef>
                <a:spcPts val="1000"/>
              </a:spcBef>
              <a:spcAft>
                <a:spcPts val="0"/>
              </a:spcAft>
              <a:buSzPts val="1400"/>
              <a:buChar char="-"/>
            </a:pPr>
            <a:r>
              <a:rPr lang="en"/>
              <a:t>Calculated by Bill_Amount - Pay Amount</a:t>
            </a:r>
            <a:endParaRPr/>
          </a:p>
          <a:p>
            <a:pPr marL="457200" lvl="0" indent="-317500" algn="l" rtl="0">
              <a:lnSpc>
                <a:spcPct val="115000"/>
              </a:lnSpc>
              <a:spcBef>
                <a:spcPts val="0"/>
              </a:spcBef>
              <a:spcAft>
                <a:spcPts val="0"/>
              </a:spcAft>
              <a:buSzPts val="1400"/>
              <a:buChar char="-"/>
            </a:pPr>
            <a:r>
              <a:rPr lang="en"/>
              <a:t>To show how punctual and capable customers are in paying their bills, understand customer’s payment behaviour, whether or not they are able to pay their credit card bills in one shot fully. </a:t>
            </a:r>
            <a:endParaRPr/>
          </a:p>
          <a:p>
            <a:pPr marL="0" lvl="0" indent="0" algn="l" rtl="0">
              <a:lnSpc>
                <a:spcPct val="115000"/>
              </a:lnSpc>
              <a:spcBef>
                <a:spcPts val="1000"/>
              </a:spcBef>
              <a:spcAft>
                <a:spcPts val="0"/>
              </a:spcAft>
              <a:buSzPts val="1400"/>
              <a:buNone/>
            </a:pPr>
            <a:r>
              <a:rPr lang="en" sz="2000">
                <a:solidFill>
                  <a:schemeClr val="accent3"/>
                </a:solidFill>
                <a:latin typeface="Golos Text Medium"/>
                <a:ea typeface="Golos Text Medium"/>
                <a:cs typeface="Golos Text Medium"/>
                <a:sym typeface="Golos Text Medium"/>
              </a:rPr>
              <a:t>(2) </a:t>
            </a:r>
            <a:r>
              <a:rPr lang="en" sz="2000">
                <a:latin typeface="Golos Text Medium"/>
                <a:ea typeface="Golos Text Medium"/>
                <a:cs typeface="Golos Text Medium"/>
                <a:sym typeface="Golos Text Medium"/>
              </a:rPr>
              <a:t>Utilized_Amount1,2,3</a:t>
            </a:r>
            <a:endParaRPr sz="2000">
              <a:latin typeface="Golos Text Medium"/>
              <a:ea typeface="Golos Text Medium"/>
              <a:cs typeface="Golos Text Medium"/>
              <a:sym typeface="Golos Text Medium"/>
            </a:endParaRPr>
          </a:p>
          <a:p>
            <a:pPr marL="457200" lvl="0" indent="-317500" algn="l" rtl="0">
              <a:lnSpc>
                <a:spcPct val="115000"/>
              </a:lnSpc>
              <a:spcBef>
                <a:spcPts val="1000"/>
              </a:spcBef>
              <a:spcAft>
                <a:spcPts val="0"/>
              </a:spcAft>
              <a:buSzPts val="1400"/>
              <a:buChar char="-"/>
            </a:pPr>
            <a:r>
              <a:rPr lang="en"/>
              <a:t>Calculated by Bill Amount / Credit Limit</a:t>
            </a:r>
            <a:endParaRPr/>
          </a:p>
          <a:p>
            <a:pPr marL="457200" lvl="0" indent="-317500" algn="l" rtl="0">
              <a:lnSpc>
                <a:spcPct val="115000"/>
              </a:lnSpc>
              <a:spcBef>
                <a:spcPts val="0"/>
              </a:spcBef>
              <a:spcAft>
                <a:spcPts val="0"/>
              </a:spcAft>
              <a:buSzPts val="1400"/>
              <a:buChar char="-"/>
            </a:pPr>
            <a:r>
              <a:rPr lang="en"/>
              <a:t>This will tell us how much of their available credit does customer utilize based on months. </a:t>
            </a:r>
            <a:endParaRPr/>
          </a:p>
          <a:p>
            <a:pPr marL="457200" lvl="0" indent="0" algn="l" rtl="0">
              <a:lnSpc>
                <a:spcPct val="115000"/>
              </a:lnSpc>
              <a:spcBef>
                <a:spcPts val="1000"/>
              </a:spcBef>
              <a:spcAft>
                <a:spcPts val="0"/>
              </a:spcAft>
              <a:buNone/>
            </a:pPr>
            <a:endParaRPr/>
          </a:p>
          <a:p>
            <a:pPr marL="457200" lvl="0" indent="-317500" algn="l" rtl="0">
              <a:lnSpc>
                <a:spcPct val="115000"/>
              </a:lnSpc>
              <a:spcBef>
                <a:spcPts val="1000"/>
              </a:spcBef>
              <a:spcAft>
                <a:spcPts val="0"/>
              </a:spcAft>
              <a:buSzPts val="1400"/>
              <a:buChar char="-"/>
            </a:pPr>
            <a:r>
              <a:rPr lang="en"/>
              <a:t>All these features will affect prediction of default payment next month, as it enhances information as to the spending and paying capability of customer.</a:t>
            </a:r>
            <a:endParaRPr/>
          </a:p>
          <a:p>
            <a:pPr marL="457200" lvl="0" indent="-317500" algn="l" rtl="0">
              <a:lnSpc>
                <a:spcPct val="115000"/>
              </a:lnSpc>
              <a:spcBef>
                <a:spcPts val="0"/>
              </a:spcBef>
              <a:spcAft>
                <a:spcPts val="0"/>
              </a:spcAft>
              <a:buSzPts val="1400"/>
              <a:buChar char="-"/>
            </a:pPr>
            <a:r>
              <a:rPr lang="en"/>
              <a:t>Hence giving models more insights to credit dataset, enhancing predictive power of models.</a:t>
            </a:r>
            <a:endParaRPr/>
          </a:p>
        </p:txBody>
      </p:sp>
      <p:sp>
        <p:nvSpPr>
          <p:cNvPr id="269" name="Google Shape;269;p31"/>
          <p:cNvSpPr txBox="1">
            <a:spLocks noGrp="1"/>
          </p:cNvSpPr>
          <p:nvPr>
            <p:ph type="title"/>
          </p:nvPr>
        </p:nvSpPr>
        <p:spPr>
          <a:xfrm>
            <a:off x="715050" y="118700"/>
            <a:ext cx="7713900" cy="464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3000"/>
              <a:buNone/>
            </a:pPr>
            <a:r>
              <a:rPr lang="en" sz="2500"/>
              <a:t>Feature Engineering</a:t>
            </a:r>
            <a:endParaRPr sz="2500"/>
          </a:p>
          <a:p>
            <a:pPr marL="0" lvl="0" indent="0" algn="l" rtl="0">
              <a:lnSpc>
                <a:spcPct val="115000"/>
              </a:lnSpc>
              <a:spcBef>
                <a:spcPts val="0"/>
              </a:spcBef>
              <a:spcAft>
                <a:spcPts val="0"/>
              </a:spcAft>
              <a:buSzPts val="3000"/>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2"/>
          <p:cNvSpPr txBox="1">
            <a:spLocks noGrp="1"/>
          </p:cNvSpPr>
          <p:nvPr>
            <p:ph type="title"/>
          </p:nvPr>
        </p:nvSpPr>
        <p:spPr>
          <a:xfrm>
            <a:off x="715050" y="118700"/>
            <a:ext cx="7713900" cy="464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3000"/>
              <a:buNone/>
            </a:pPr>
            <a:r>
              <a:rPr lang="en" sz="2500"/>
              <a:t>Feature Engineering</a:t>
            </a:r>
            <a:endParaRPr sz="2500"/>
          </a:p>
          <a:p>
            <a:pPr marL="0" lvl="0" indent="0" algn="l" rtl="0">
              <a:lnSpc>
                <a:spcPct val="115000"/>
              </a:lnSpc>
              <a:spcBef>
                <a:spcPts val="0"/>
              </a:spcBef>
              <a:spcAft>
                <a:spcPts val="0"/>
              </a:spcAft>
              <a:buSzPts val="3000"/>
              <a:buNone/>
            </a:pPr>
            <a:endParaRPr/>
          </a:p>
        </p:txBody>
      </p:sp>
      <p:pic>
        <p:nvPicPr>
          <p:cNvPr id="275" name="Google Shape;275;p32"/>
          <p:cNvPicPr preferRelativeResize="0"/>
          <p:nvPr/>
        </p:nvPicPr>
        <p:blipFill>
          <a:blip r:embed="rId3">
            <a:alphaModFix/>
          </a:blip>
          <a:stretch>
            <a:fillRect/>
          </a:stretch>
        </p:blipFill>
        <p:spPr>
          <a:xfrm>
            <a:off x="152400" y="1352825"/>
            <a:ext cx="8839199" cy="1281500"/>
          </a:xfrm>
          <a:prstGeom prst="rect">
            <a:avLst/>
          </a:prstGeom>
          <a:noFill/>
          <a:ln w="9525" cap="flat" cmpd="sng">
            <a:solidFill>
              <a:schemeClr val="dk1"/>
            </a:solidFill>
            <a:prstDash val="solid"/>
            <a:round/>
            <a:headEnd type="none" w="sm" len="sm"/>
            <a:tailEnd type="none" w="sm" len="sm"/>
          </a:ln>
        </p:spPr>
      </p:pic>
      <p:sp>
        <p:nvSpPr>
          <p:cNvPr id="276" name="Google Shape;276;p32"/>
          <p:cNvSpPr txBox="1"/>
          <p:nvPr/>
        </p:nvSpPr>
        <p:spPr>
          <a:xfrm>
            <a:off x="1907700" y="3071300"/>
            <a:ext cx="53286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Golos Text"/>
              <a:buChar char="-"/>
            </a:pPr>
            <a:r>
              <a:rPr lang="en">
                <a:latin typeface="Golos Text"/>
                <a:ea typeface="Golos Text"/>
                <a:cs typeface="Golos Text"/>
                <a:sym typeface="Golos Text"/>
              </a:rPr>
              <a:t>This is how the final dataset looks like.</a:t>
            </a:r>
            <a:endParaRPr>
              <a:latin typeface="Golos Text"/>
              <a:ea typeface="Golos Text"/>
              <a:cs typeface="Golos Text"/>
              <a:sym typeface="Golos Text"/>
            </a:endParaRPr>
          </a:p>
          <a:p>
            <a:pPr marL="457200" lvl="0" indent="-317500" algn="l" rtl="0">
              <a:spcBef>
                <a:spcPts val="0"/>
              </a:spcBef>
              <a:spcAft>
                <a:spcPts val="0"/>
              </a:spcAft>
              <a:buSzPts val="1400"/>
              <a:buFont typeface="Golos Text"/>
              <a:buChar char="-"/>
            </a:pPr>
            <a:r>
              <a:rPr lang="en">
                <a:latin typeface="Golos Text"/>
                <a:ea typeface="Golos Text"/>
                <a:cs typeface="Golos Text"/>
                <a:sym typeface="Golos Text"/>
              </a:rPr>
              <a:t>Dataset only contains numerical variables.</a:t>
            </a:r>
            <a:endParaRPr>
              <a:latin typeface="Golos Text"/>
              <a:ea typeface="Golos Text"/>
              <a:cs typeface="Golos Text"/>
              <a:sym typeface="Golos Text"/>
            </a:endParaRPr>
          </a:p>
          <a:p>
            <a:pPr marL="457200" lvl="0" indent="-317500" algn="l" rtl="0">
              <a:spcBef>
                <a:spcPts val="0"/>
              </a:spcBef>
              <a:spcAft>
                <a:spcPts val="0"/>
              </a:spcAft>
              <a:buSzPts val="1400"/>
              <a:buFont typeface="Golos Text"/>
              <a:buChar char="-"/>
            </a:pPr>
            <a:r>
              <a:rPr lang="en">
                <a:latin typeface="Golos Text"/>
                <a:ea typeface="Golos Text"/>
                <a:cs typeface="Golos Text"/>
                <a:sym typeface="Golos Text"/>
              </a:rPr>
              <a:t>From 13 columns, there are now 21. </a:t>
            </a:r>
            <a:endParaRPr>
              <a:latin typeface="Golos Text"/>
              <a:ea typeface="Golos Text"/>
              <a:cs typeface="Golos Text"/>
              <a:sym typeface="Golos Tex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3"/>
          <p:cNvSpPr txBox="1">
            <a:spLocks noGrp="1"/>
          </p:cNvSpPr>
          <p:nvPr>
            <p:ph type="title"/>
          </p:nvPr>
        </p:nvSpPr>
        <p:spPr>
          <a:xfrm>
            <a:off x="511575" y="2256638"/>
            <a:ext cx="7713900" cy="183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600"/>
              <a:buNone/>
            </a:pPr>
            <a:r>
              <a:rPr lang="en" sz="5800">
                <a:latin typeface="Ramabhadra"/>
                <a:ea typeface="Ramabhadra"/>
                <a:cs typeface="Ramabhadra"/>
                <a:sym typeface="Ramabhadra"/>
              </a:rPr>
              <a:t>Data Visualization </a:t>
            </a:r>
            <a:endParaRPr sz="5400">
              <a:latin typeface="Ramabhadra"/>
              <a:ea typeface="Ramabhadra"/>
              <a:cs typeface="Ramabhadra"/>
              <a:sym typeface="Ramabhadra"/>
            </a:endParaRPr>
          </a:p>
          <a:p>
            <a:pPr marL="0" lvl="0" indent="0" algn="l" rtl="0">
              <a:lnSpc>
                <a:spcPct val="115000"/>
              </a:lnSpc>
              <a:spcBef>
                <a:spcPts val="0"/>
              </a:spcBef>
              <a:spcAft>
                <a:spcPts val="0"/>
              </a:spcAft>
              <a:buSzPts val="3600"/>
              <a:buNone/>
            </a:pPr>
            <a:r>
              <a:rPr lang="en" sz="2000"/>
              <a:t>credit_dataset.csv</a:t>
            </a:r>
            <a:endParaRPr sz="2000"/>
          </a:p>
          <a:p>
            <a:pPr marL="0" lvl="0" indent="0" algn="l" rtl="0">
              <a:lnSpc>
                <a:spcPct val="115000"/>
              </a:lnSpc>
              <a:spcBef>
                <a:spcPts val="0"/>
              </a:spcBef>
              <a:spcAft>
                <a:spcPts val="0"/>
              </a:spcAft>
              <a:buSzPts val="3600"/>
              <a:buNone/>
            </a:pPr>
            <a:endParaRPr sz="2000"/>
          </a:p>
        </p:txBody>
      </p:sp>
      <p:sp>
        <p:nvSpPr>
          <p:cNvPr id="282" name="Google Shape;282;p33"/>
          <p:cNvSpPr txBox="1">
            <a:spLocks noGrp="1"/>
          </p:cNvSpPr>
          <p:nvPr>
            <p:ph type="title" idx="2"/>
          </p:nvPr>
        </p:nvSpPr>
        <p:spPr>
          <a:xfrm>
            <a:off x="511575" y="1034875"/>
            <a:ext cx="2035200" cy="107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6000"/>
              <a:buNone/>
            </a:pPr>
            <a:r>
              <a:rPr lang="en" sz="8000"/>
              <a:t>01</a:t>
            </a:r>
            <a:endParaRPr sz="80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4"/>
          <p:cNvSpPr txBox="1">
            <a:spLocks noGrp="1"/>
          </p:cNvSpPr>
          <p:nvPr>
            <p:ph type="title"/>
          </p:nvPr>
        </p:nvSpPr>
        <p:spPr>
          <a:xfrm>
            <a:off x="715050" y="118700"/>
            <a:ext cx="7713900" cy="464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3000"/>
              <a:buNone/>
            </a:pPr>
            <a:r>
              <a:rPr lang="en" sz="2500"/>
              <a:t>Data Visualization</a:t>
            </a:r>
            <a:endParaRPr sz="2500"/>
          </a:p>
          <a:p>
            <a:pPr marL="0" lvl="0" indent="0" algn="l" rtl="0">
              <a:lnSpc>
                <a:spcPct val="115000"/>
              </a:lnSpc>
              <a:spcBef>
                <a:spcPts val="0"/>
              </a:spcBef>
              <a:spcAft>
                <a:spcPts val="0"/>
              </a:spcAft>
              <a:buSzPts val="3000"/>
              <a:buNone/>
            </a:pPr>
            <a:endParaRPr/>
          </a:p>
        </p:txBody>
      </p:sp>
      <p:sp>
        <p:nvSpPr>
          <p:cNvPr id="288" name="Google Shape;288;p34"/>
          <p:cNvSpPr txBox="1"/>
          <p:nvPr/>
        </p:nvSpPr>
        <p:spPr>
          <a:xfrm>
            <a:off x="298050" y="879725"/>
            <a:ext cx="6677100" cy="1385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latin typeface="Golos Text"/>
                <a:ea typeface="Golos Text"/>
                <a:cs typeface="Golos Text"/>
                <a:sym typeface="Golos Text"/>
              </a:rPr>
              <a:t>Explore the target variable: Default payment next month</a:t>
            </a:r>
            <a:endParaRPr sz="1300" b="1">
              <a:latin typeface="Golos Text"/>
              <a:ea typeface="Golos Text"/>
              <a:cs typeface="Golos Text"/>
              <a:sym typeface="Golos Text"/>
            </a:endParaRPr>
          </a:p>
          <a:p>
            <a:pPr marL="457200" lvl="0" indent="-311150" algn="l" rtl="0">
              <a:spcBef>
                <a:spcPts val="0"/>
              </a:spcBef>
              <a:spcAft>
                <a:spcPts val="0"/>
              </a:spcAft>
              <a:buSzPts val="1300"/>
              <a:buFont typeface="Golos Text"/>
              <a:buChar char="-"/>
            </a:pPr>
            <a:r>
              <a:rPr lang="en" sz="1300">
                <a:latin typeface="Golos Text"/>
                <a:ea typeface="Golos Text"/>
                <a:cs typeface="Golos Text"/>
                <a:sym typeface="Golos Text"/>
              </a:rPr>
              <a:t>Countplot showed </a:t>
            </a:r>
            <a:r>
              <a:rPr lang="en" sz="1300" b="1" u="sng">
                <a:latin typeface="Golos Text"/>
                <a:ea typeface="Golos Text"/>
                <a:cs typeface="Golos Text"/>
                <a:sym typeface="Golos Text"/>
              </a:rPr>
              <a:t>presence of class imbalance</a:t>
            </a:r>
            <a:r>
              <a:rPr lang="en" sz="1300">
                <a:latin typeface="Golos Text"/>
                <a:ea typeface="Golos Text"/>
                <a:cs typeface="Golos Text"/>
                <a:sym typeface="Golos Text"/>
              </a:rPr>
              <a:t> which may affect model predictive power.</a:t>
            </a:r>
            <a:endParaRPr sz="1300">
              <a:latin typeface="Golos Text"/>
              <a:ea typeface="Golos Text"/>
              <a:cs typeface="Golos Text"/>
              <a:sym typeface="Golos Text"/>
            </a:endParaRPr>
          </a:p>
          <a:p>
            <a:pPr marL="457200" lvl="0" indent="-311150" algn="l" rtl="0">
              <a:spcBef>
                <a:spcPts val="0"/>
              </a:spcBef>
              <a:spcAft>
                <a:spcPts val="0"/>
              </a:spcAft>
              <a:buSzPts val="1300"/>
              <a:buFont typeface="Golos Text"/>
              <a:buChar char="-"/>
            </a:pPr>
            <a:r>
              <a:rPr lang="en" sz="1300">
                <a:latin typeface="Golos Text"/>
                <a:ea typeface="Golos Text"/>
                <a:cs typeface="Golos Text"/>
                <a:sym typeface="Golos Text"/>
              </a:rPr>
              <a:t>Since ‘1’ (area of interest: has default payment) is the minority, I used </a:t>
            </a:r>
            <a:r>
              <a:rPr lang="en" sz="1300" b="1">
                <a:latin typeface="Golos Text"/>
                <a:ea typeface="Golos Text"/>
                <a:cs typeface="Golos Text"/>
                <a:sym typeface="Golos Text"/>
              </a:rPr>
              <a:t>random oversampling technique</a:t>
            </a:r>
            <a:r>
              <a:rPr lang="en" sz="1300">
                <a:latin typeface="Golos Text"/>
                <a:ea typeface="Golos Text"/>
                <a:cs typeface="Golos Text"/>
                <a:sym typeface="Golos Text"/>
              </a:rPr>
              <a:t> by Sklearn to balance the imbalance class distribution.</a:t>
            </a:r>
            <a:endParaRPr sz="1300">
              <a:latin typeface="Golos Text"/>
              <a:ea typeface="Golos Text"/>
              <a:cs typeface="Golos Text"/>
              <a:sym typeface="Golos Text"/>
            </a:endParaRPr>
          </a:p>
        </p:txBody>
      </p:sp>
      <p:pic>
        <p:nvPicPr>
          <p:cNvPr id="289" name="Google Shape;289;p34"/>
          <p:cNvPicPr preferRelativeResize="0"/>
          <p:nvPr/>
        </p:nvPicPr>
        <p:blipFill>
          <a:blip r:embed="rId3">
            <a:alphaModFix/>
          </a:blip>
          <a:stretch>
            <a:fillRect/>
          </a:stretch>
        </p:blipFill>
        <p:spPr>
          <a:xfrm>
            <a:off x="715050" y="2788388"/>
            <a:ext cx="2809525" cy="1964800"/>
          </a:xfrm>
          <a:prstGeom prst="rect">
            <a:avLst/>
          </a:prstGeom>
          <a:noFill/>
          <a:ln w="9525" cap="flat" cmpd="sng">
            <a:solidFill>
              <a:schemeClr val="dk1"/>
            </a:solidFill>
            <a:prstDash val="solid"/>
            <a:round/>
            <a:headEnd type="none" w="sm" len="sm"/>
            <a:tailEnd type="none" w="sm" len="sm"/>
          </a:ln>
        </p:spPr>
      </p:pic>
      <p:pic>
        <p:nvPicPr>
          <p:cNvPr id="290" name="Google Shape;290;p34"/>
          <p:cNvPicPr preferRelativeResize="0"/>
          <p:nvPr/>
        </p:nvPicPr>
        <p:blipFill>
          <a:blip r:embed="rId3">
            <a:alphaModFix/>
          </a:blip>
          <a:stretch>
            <a:fillRect/>
          </a:stretch>
        </p:blipFill>
        <p:spPr>
          <a:xfrm>
            <a:off x="5688325" y="2812475"/>
            <a:ext cx="2740625" cy="1916613"/>
          </a:xfrm>
          <a:prstGeom prst="rect">
            <a:avLst/>
          </a:prstGeom>
          <a:noFill/>
          <a:ln w="9525" cap="flat" cmpd="sng">
            <a:solidFill>
              <a:schemeClr val="dk1"/>
            </a:solidFill>
            <a:prstDash val="solid"/>
            <a:round/>
            <a:headEnd type="none" w="sm" len="sm"/>
            <a:tailEnd type="none" w="sm" len="sm"/>
          </a:ln>
        </p:spPr>
      </p:pic>
      <p:pic>
        <p:nvPicPr>
          <p:cNvPr id="291" name="Google Shape;291;p34"/>
          <p:cNvPicPr preferRelativeResize="0"/>
          <p:nvPr/>
        </p:nvPicPr>
        <p:blipFill>
          <a:blip r:embed="rId4">
            <a:alphaModFix/>
          </a:blip>
          <a:stretch>
            <a:fillRect/>
          </a:stretch>
        </p:blipFill>
        <p:spPr>
          <a:xfrm>
            <a:off x="5688325" y="2265125"/>
            <a:ext cx="2740625" cy="301325"/>
          </a:xfrm>
          <a:prstGeom prst="rect">
            <a:avLst/>
          </a:prstGeom>
          <a:noFill/>
          <a:ln w="9525" cap="flat" cmpd="sng">
            <a:solidFill>
              <a:schemeClr val="dk1"/>
            </a:solidFill>
            <a:prstDash val="solid"/>
            <a:round/>
            <a:headEnd type="none" w="sm" len="sm"/>
            <a:tailEnd type="none" w="sm" len="sm"/>
          </a:ln>
        </p:spPr>
      </p:pic>
      <p:sp>
        <p:nvSpPr>
          <p:cNvPr id="292" name="Google Shape;292;p34"/>
          <p:cNvSpPr txBox="1"/>
          <p:nvPr/>
        </p:nvSpPr>
        <p:spPr>
          <a:xfrm>
            <a:off x="715050" y="2387100"/>
            <a:ext cx="5328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Golos Text"/>
                <a:ea typeface="Golos Text"/>
                <a:cs typeface="Golos Text"/>
                <a:sym typeface="Golos Text"/>
              </a:rPr>
              <a:t>Before:</a:t>
            </a:r>
            <a:endParaRPr sz="1000">
              <a:latin typeface="Golos Text"/>
              <a:ea typeface="Golos Text"/>
              <a:cs typeface="Golos Text"/>
              <a:sym typeface="Golos Text"/>
            </a:endParaRPr>
          </a:p>
        </p:txBody>
      </p:sp>
      <p:sp>
        <p:nvSpPr>
          <p:cNvPr id="293" name="Google Shape;293;p34"/>
          <p:cNvSpPr txBox="1"/>
          <p:nvPr/>
        </p:nvSpPr>
        <p:spPr>
          <a:xfrm>
            <a:off x="5688325" y="4729100"/>
            <a:ext cx="5328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Golos Text"/>
                <a:ea typeface="Golos Text"/>
                <a:cs typeface="Golos Text"/>
                <a:sym typeface="Golos Text"/>
              </a:rPr>
              <a:t>After:</a:t>
            </a:r>
            <a:endParaRPr sz="1000">
              <a:latin typeface="Golos Text"/>
              <a:ea typeface="Golos Text"/>
              <a:cs typeface="Golos Text"/>
              <a:sym typeface="Golos Tex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5"/>
          <p:cNvSpPr txBox="1">
            <a:spLocks noGrp="1"/>
          </p:cNvSpPr>
          <p:nvPr>
            <p:ph type="title"/>
          </p:nvPr>
        </p:nvSpPr>
        <p:spPr>
          <a:xfrm>
            <a:off x="715050" y="118700"/>
            <a:ext cx="7713900" cy="464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3000"/>
              <a:buNone/>
            </a:pPr>
            <a:r>
              <a:rPr lang="en" sz="2500"/>
              <a:t>Data Visualization</a:t>
            </a:r>
            <a:endParaRPr sz="2500"/>
          </a:p>
          <a:p>
            <a:pPr marL="0" lvl="0" indent="0" algn="l" rtl="0">
              <a:lnSpc>
                <a:spcPct val="115000"/>
              </a:lnSpc>
              <a:spcBef>
                <a:spcPts val="0"/>
              </a:spcBef>
              <a:spcAft>
                <a:spcPts val="0"/>
              </a:spcAft>
              <a:buSzPts val="3000"/>
              <a:buNone/>
            </a:pPr>
            <a:endParaRPr/>
          </a:p>
        </p:txBody>
      </p:sp>
      <p:sp>
        <p:nvSpPr>
          <p:cNvPr id="299" name="Google Shape;299;p35"/>
          <p:cNvSpPr txBox="1"/>
          <p:nvPr/>
        </p:nvSpPr>
        <p:spPr>
          <a:xfrm>
            <a:off x="298050" y="784338"/>
            <a:ext cx="7417200" cy="1385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latin typeface="Golos Text"/>
                <a:ea typeface="Golos Text"/>
                <a:cs typeface="Golos Text"/>
                <a:sym typeface="Golos Text"/>
              </a:rPr>
              <a:t>Relationship between Gender and Default Payment Status  </a:t>
            </a:r>
            <a:endParaRPr sz="1300" b="1">
              <a:latin typeface="Golos Text"/>
              <a:ea typeface="Golos Text"/>
              <a:cs typeface="Golos Text"/>
              <a:sym typeface="Golos Text"/>
            </a:endParaRPr>
          </a:p>
          <a:p>
            <a:pPr marL="457200" lvl="0" indent="-311150" algn="l" rtl="0">
              <a:spcBef>
                <a:spcPts val="0"/>
              </a:spcBef>
              <a:spcAft>
                <a:spcPts val="0"/>
              </a:spcAft>
              <a:buSzPts val="1300"/>
              <a:buFont typeface="Golos Text"/>
              <a:buChar char="-"/>
            </a:pPr>
            <a:r>
              <a:rPr lang="en" sz="1300">
                <a:latin typeface="Golos Text"/>
                <a:ea typeface="Golos Text"/>
                <a:cs typeface="Golos Text"/>
                <a:sym typeface="Golos Text"/>
              </a:rPr>
              <a:t>Pie chart shows that there is a greater proportion of female to male customers.</a:t>
            </a:r>
            <a:endParaRPr sz="1300">
              <a:latin typeface="Golos Text"/>
              <a:ea typeface="Golos Text"/>
              <a:cs typeface="Golos Text"/>
              <a:sym typeface="Golos Text"/>
            </a:endParaRPr>
          </a:p>
          <a:p>
            <a:pPr marL="457200" lvl="0" indent="-311150" algn="l" rtl="0">
              <a:spcBef>
                <a:spcPts val="0"/>
              </a:spcBef>
              <a:spcAft>
                <a:spcPts val="0"/>
              </a:spcAft>
              <a:buSzPts val="1300"/>
              <a:buFont typeface="Golos Text"/>
              <a:buChar char="-"/>
            </a:pPr>
            <a:r>
              <a:rPr lang="en" sz="1300">
                <a:latin typeface="Golos Text"/>
                <a:ea typeface="Golos Text"/>
                <a:cs typeface="Golos Text"/>
                <a:sym typeface="Golos Text"/>
              </a:rPr>
              <a:t>As such, it is predictable that the number of defaulters who are female will be much higher than that of male.</a:t>
            </a:r>
            <a:endParaRPr sz="1300">
              <a:latin typeface="Golos Text"/>
              <a:ea typeface="Golos Text"/>
              <a:cs typeface="Golos Text"/>
              <a:sym typeface="Golos Text"/>
            </a:endParaRPr>
          </a:p>
          <a:p>
            <a:pPr marL="457200" lvl="0" indent="-311150" algn="l" rtl="0">
              <a:spcBef>
                <a:spcPts val="0"/>
              </a:spcBef>
              <a:spcAft>
                <a:spcPts val="0"/>
              </a:spcAft>
              <a:buSzPts val="1300"/>
              <a:buFont typeface="Golos Text"/>
              <a:buChar char="-"/>
            </a:pPr>
            <a:r>
              <a:rPr lang="en" sz="1300">
                <a:latin typeface="Golos Text"/>
                <a:ea typeface="Golos Text"/>
                <a:cs typeface="Golos Text"/>
                <a:sym typeface="Golos Text"/>
              </a:rPr>
              <a:t>The ratio of defaulters to non-defaulters of both female and male are evidently very similar.</a:t>
            </a:r>
            <a:endParaRPr sz="1300">
              <a:latin typeface="Golos Text"/>
              <a:ea typeface="Golos Text"/>
              <a:cs typeface="Golos Text"/>
              <a:sym typeface="Golos Text"/>
            </a:endParaRPr>
          </a:p>
        </p:txBody>
      </p:sp>
      <p:pic>
        <p:nvPicPr>
          <p:cNvPr id="300" name="Google Shape;300;p35"/>
          <p:cNvPicPr preferRelativeResize="0"/>
          <p:nvPr/>
        </p:nvPicPr>
        <p:blipFill>
          <a:blip r:embed="rId3">
            <a:alphaModFix/>
          </a:blip>
          <a:stretch>
            <a:fillRect/>
          </a:stretch>
        </p:blipFill>
        <p:spPr>
          <a:xfrm>
            <a:off x="4413750" y="2169750"/>
            <a:ext cx="4015189" cy="2573574"/>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6"/>
          <p:cNvSpPr txBox="1">
            <a:spLocks noGrp="1"/>
          </p:cNvSpPr>
          <p:nvPr>
            <p:ph type="title"/>
          </p:nvPr>
        </p:nvSpPr>
        <p:spPr>
          <a:xfrm>
            <a:off x="715050" y="118700"/>
            <a:ext cx="7713900" cy="464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3000"/>
              <a:buNone/>
            </a:pPr>
            <a:r>
              <a:rPr lang="en" sz="2500"/>
              <a:t>Data Visualization</a:t>
            </a:r>
            <a:endParaRPr sz="2500"/>
          </a:p>
          <a:p>
            <a:pPr marL="0" lvl="0" indent="0" algn="l" rtl="0">
              <a:lnSpc>
                <a:spcPct val="115000"/>
              </a:lnSpc>
              <a:spcBef>
                <a:spcPts val="0"/>
              </a:spcBef>
              <a:spcAft>
                <a:spcPts val="0"/>
              </a:spcAft>
              <a:buSzPts val="3000"/>
              <a:buNone/>
            </a:pPr>
            <a:endParaRPr/>
          </a:p>
        </p:txBody>
      </p:sp>
      <p:sp>
        <p:nvSpPr>
          <p:cNvPr id="306" name="Google Shape;306;p36"/>
          <p:cNvSpPr txBox="1"/>
          <p:nvPr/>
        </p:nvSpPr>
        <p:spPr>
          <a:xfrm>
            <a:off x="4303700" y="950875"/>
            <a:ext cx="4244100" cy="1385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latin typeface="Golos Text"/>
                <a:ea typeface="Golos Text"/>
                <a:cs typeface="Golos Text"/>
                <a:sym typeface="Golos Text"/>
              </a:rPr>
              <a:t>Relationship between Marriage Status and Default Payment Status  </a:t>
            </a:r>
            <a:endParaRPr sz="1300" b="1">
              <a:latin typeface="Golos Text"/>
              <a:ea typeface="Golos Text"/>
              <a:cs typeface="Golos Text"/>
              <a:sym typeface="Golos Text"/>
            </a:endParaRPr>
          </a:p>
          <a:p>
            <a:pPr marL="457200" lvl="0" indent="-311150" algn="l" rtl="0">
              <a:spcBef>
                <a:spcPts val="0"/>
              </a:spcBef>
              <a:spcAft>
                <a:spcPts val="0"/>
              </a:spcAft>
              <a:buSzPts val="1300"/>
              <a:buFont typeface="Golos Text"/>
              <a:buChar char="-"/>
            </a:pPr>
            <a:r>
              <a:rPr lang="en" sz="1300">
                <a:latin typeface="Golos Text"/>
                <a:ea typeface="Golos Text"/>
                <a:cs typeface="Golos Text"/>
                <a:sym typeface="Golos Text"/>
              </a:rPr>
              <a:t>Pie chart shows that there is a greater proportion of married to single customers.</a:t>
            </a:r>
            <a:endParaRPr sz="1300">
              <a:latin typeface="Golos Text"/>
              <a:ea typeface="Golos Text"/>
              <a:cs typeface="Golos Text"/>
              <a:sym typeface="Golos Text"/>
            </a:endParaRPr>
          </a:p>
          <a:p>
            <a:pPr marL="457200" lvl="0" indent="-311150" algn="l" rtl="0">
              <a:spcBef>
                <a:spcPts val="0"/>
              </a:spcBef>
              <a:spcAft>
                <a:spcPts val="0"/>
              </a:spcAft>
              <a:buSzPts val="1300"/>
              <a:buFont typeface="Golos Text"/>
              <a:buChar char="-"/>
            </a:pPr>
            <a:r>
              <a:rPr lang="en" sz="1300">
                <a:latin typeface="Golos Text"/>
                <a:ea typeface="Golos Text"/>
                <a:cs typeface="Golos Text"/>
                <a:sym typeface="Golos Text"/>
              </a:rPr>
              <a:t>There is a greater proportion of defaulters who are single than married.</a:t>
            </a:r>
            <a:endParaRPr sz="1300">
              <a:latin typeface="Golos Text"/>
              <a:ea typeface="Golos Text"/>
              <a:cs typeface="Golos Text"/>
              <a:sym typeface="Golos Text"/>
            </a:endParaRPr>
          </a:p>
        </p:txBody>
      </p:sp>
      <p:pic>
        <p:nvPicPr>
          <p:cNvPr id="307" name="Google Shape;307;p36"/>
          <p:cNvPicPr preferRelativeResize="0"/>
          <p:nvPr/>
        </p:nvPicPr>
        <p:blipFill>
          <a:blip r:embed="rId3">
            <a:alphaModFix/>
          </a:blip>
          <a:stretch>
            <a:fillRect/>
          </a:stretch>
        </p:blipFill>
        <p:spPr>
          <a:xfrm>
            <a:off x="715050" y="897520"/>
            <a:ext cx="2392924" cy="1656300"/>
          </a:xfrm>
          <a:prstGeom prst="rect">
            <a:avLst/>
          </a:prstGeom>
          <a:noFill/>
          <a:ln w="9525" cap="flat" cmpd="sng">
            <a:solidFill>
              <a:schemeClr val="dk1"/>
            </a:solidFill>
            <a:prstDash val="solid"/>
            <a:round/>
            <a:headEnd type="none" w="sm" len="sm"/>
            <a:tailEnd type="none" w="sm" len="sm"/>
          </a:ln>
        </p:spPr>
      </p:pic>
      <p:pic>
        <p:nvPicPr>
          <p:cNvPr id="308" name="Google Shape;308;p36"/>
          <p:cNvPicPr preferRelativeResize="0"/>
          <p:nvPr/>
        </p:nvPicPr>
        <p:blipFill>
          <a:blip r:embed="rId4">
            <a:alphaModFix/>
          </a:blip>
          <a:stretch>
            <a:fillRect/>
          </a:stretch>
        </p:blipFill>
        <p:spPr>
          <a:xfrm>
            <a:off x="715050" y="2776425"/>
            <a:ext cx="2392926" cy="1957112"/>
          </a:xfrm>
          <a:prstGeom prst="rect">
            <a:avLst/>
          </a:prstGeom>
          <a:noFill/>
          <a:ln w="9525" cap="flat" cmpd="sng">
            <a:solidFill>
              <a:schemeClr val="dk1"/>
            </a:solidFill>
            <a:prstDash val="solid"/>
            <a:round/>
            <a:headEnd type="none" w="sm" len="sm"/>
            <a:tailEnd type="none" w="sm" len="sm"/>
          </a:ln>
        </p:spPr>
      </p:pic>
      <p:sp>
        <p:nvSpPr>
          <p:cNvPr id="309" name="Google Shape;309;p36"/>
          <p:cNvSpPr txBox="1"/>
          <p:nvPr/>
        </p:nvSpPr>
        <p:spPr>
          <a:xfrm>
            <a:off x="4303700" y="2704350"/>
            <a:ext cx="4244100" cy="158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latin typeface="Golos Text"/>
                <a:ea typeface="Golos Text"/>
                <a:cs typeface="Golos Text"/>
                <a:sym typeface="Golos Text"/>
              </a:rPr>
              <a:t>Relationship between Education and Default Payment Status  </a:t>
            </a:r>
            <a:endParaRPr sz="1300" b="1">
              <a:latin typeface="Golos Text"/>
              <a:ea typeface="Golos Text"/>
              <a:cs typeface="Golos Text"/>
              <a:sym typeface="Golos Text"/>
            </a:endParaRPr>
          </a:p>
          <a:p>
            <a:pPr marL="457200" lvl="0" indent="-311150" algn="l" rtl="0">
              <a:spcBef>
                <a:spcPts val="0"/>
              </a:spcBef>
              <a:spcAft>
                <a:spcPts val="0"/>
              </a:spcAft>
              <a:buSzPts val="1300"/>
              <a:buFont typeface="Golos Text"/>
              <a:buChar char="-"/>
            </a:pPr>
            <a:r>
              <a:rPr lang="en" sz="1300">
                <a:latin typeface="Golos Text"/>
                <a:ea typeface="Golos Text"/>
                <a:cs typeface="Golos Text"/>
                <a:sym typeface="Golos Text"/>
              </a:rPr>
              <a:t>Bar graphs show that the proportion of customers who have a high school background is the greatest.</a:t>
            </a:r>
            <a:endParaRPr sz="1300">
              <a:latin typeface="Golos Text"/>
              <a:ea typeface="Golos Text"/>
              <a:cs typeface="Golos Text"/>
              <a:sym typeface="Golos Text"/>
            </a:endParaRPr>
          </a:p>
          <a:p>
            <a:pPr marL="457200" lvl="0" indent="-311150" algn="l" rtl="0">
              <a:spcBef>
                <a:spcPts val="0"/>
              </a:spcBef>
              <a:spcAft>
                <a:spcPts val="0"/>
              </a:spcAft>
              <a:buSzPts val="1300"/>
              <a:buFont typeface="Golos Text"/>
              <a:buChar char="-"/>
            </a:pPr>
            <a:r>
              <a:rPr lang="en" sz="1300">
                <a:latin typeface="Golos Text"/>
                <a:ea typeface="Golos Text"/>
                <a:cs typeface="Golos Text"/>
                <a:sym typeface="Golos Text"/>
              </a:rPr>
              <a:t>The number of defaulters to non-defaulters for each education type is similar.</a:t>
            </a:r>
            <a:endParaRPr sz="1300">
              <a:latin typeface="Golos Text"/>
              <a:ea typeface="Golos Text"/>
              <a:cs typeface="Golos Text"/>
              <a:sym typeface="Golos Tex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9"/>
          <p:cNvSpPr txBox="1">
            <a:spLocks noGrp="1"/>
          </p:cNvSpPr>
          <p:nvPr>
            <p:ph type="title"/>
          </p:nvPr>
        </p:nvSpPr>
        <p:spPr>
          <a:xfrm>
            <a:off x="715100" y="1547208"/>
            <a:ext cx="1335600" cy="525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3000"/>
              <a:buNone/>
            </a:pPr>
            <a:r>
              <a:rPr lang="en"/>
              <a:t>01</a:t>
            </a:r>
            <a:endParaRPr/>
          </a:p>
        </p:txBody>
      </p:sp>
      <p:sp>
        <p:nvSpPr>
          <p:cNvPr id="179" name="Google Shape;179;p19"/>
          <p:cNvSpPr txBox="1">
            <a:spLocks noGrp="1"/>
          </p:cNvSpPr>
          <p:nvPr>
            <p:ph type="subTitle" idx="1"/>
          </p:nvPr>
        </p:nvSpPr>
        <p:spPr>
          <a:xfrm>
            <a:off x="2050814" y="1547208"/>
            <a:ext cx="6378300" cy="525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2400"/>
              <a:buNone/>
            </a:pPr>
            <a:r>
              <a:rPr lang="en"/>
              <a:t>Classification: credit_dataset.csv </a:t>
            </a:r>
            <a:endParaRPr/>
          </a:p>
        </p:txBody>
      </p:sp>
      <p:sp>
        <p:nvSpPr>
          <p:cNvPr id="180" name="Google Shape;180;p19"/>
          <p:cNvSpPr txBox="1">
            <a:spLocks noGrp="1"/>
          </p:cNvSpPr>
          <p:nvPr>
            <p:ph type="title" idx="2"/>
          </p:nvPr>
        </p:nvSpPr>
        <p:spPr>
          <a:xfrm>
            <a:off x="715100" y="535000"/>
            <a:ext cx="7713900" cy="70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000"/>
              <a:buNone/>
            </a:pPr>
            <a:r>
              <a:rPr lang="en"/>
              <a:t>Table of contents</a:t>
            </a:r>
            <a:endParaRPr/>
          </a:p>
        </p:txBody>
      </p:sp>
      <p:cxnSp>
        <p:nvCxnSpPr>
          <p:cNvPr id="181" name="Google Shape;181;p19"/>
          <p:cNvCxnSpPr/>
          <p:nvPr/>
        </p:nvCxnSpPr>
        <p:spPr>
          <a:xfrm>
            <a:off x="1259000" y="1788550"/>
            <a:ext cx="552600" cy="0"/>
          </a:xfrm>
          <a:prstGeom prst="straightConnector1">
            <a:avLst/>
          </a:prstGeom>
          <a:noFill/>
          <a:ln w="19050" cap="flat" cmpd="sng">
            <a:solidFill>
              <a:schemeClr val="dk1"/>
            </a:solidFill>
            <a:prstDash val="solid"/>
            <a:round/>
            <a:headEnd type="none" w="sm" len="sm"/>
            <a:tailEnd type="stealth" w="med" len="med"/>
          </a:ln>
        </p:spPr>
      </p:cxnSp>
      <p:sp>
        <p:nvSpPr>
          <p:cNvPr id="182" name="Google Shape;182;p19"/>
          <p:cNvSpPr txBox="1">
            <a:spLocks noGrp="1"/>
          </p:cNvSpPr>
          <p:nvPr>
            <p:ph type="title" idx="3"/>
          </p:nvPr>
        </p:nvSpPr>
        <p:spPr>
          <a:xfrm>
            <a:off x="715100" y="2224908"/>
            <a:ext cx="1335600" cy="525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3000"/>
              <a:buNone/>
            </a:pPr>
            <a:r>
              <a:rPr lang="en"/>
              <a:t>02</a:t>
            </a:r>
            <a:endParaRPr/>
          </a:p>
        </p:txBody>
      </p:sp>
      <p:sp>
        <p:nvSpPr>
          <p:cNvPr id="183" name="Google Shape;183;p19"/>
          <p:cNvSpPr txBox="1">
            <a:spLocks noGrp="1"/>
          </p:cNvSpPr>
          <p:nvPr>
            <p:ph type="subTitle" idx="4"/>
          </p:nvPr>
        </p:nvSpPr>
        <p:spPr>
          <a:xfrm>
            <a:off x="2050814" y="2224908"/>
            <a:ext cx="6378300" cy="525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2400"/>
              <a:buNone/>
            </a:pPr>
            <a:r>
              <a:rPr lang="en"/>
              <a:t>Regression: housing_dataset.csv</a:t>
            </a:r>
            <a:endParaRPr/>
          </a:p>
        </p:txBody>
      </p:sp>
      <p:cxnSp>
        <p:nvCxnSpPr>
          <p:cNvPr id="184" name="Google Shape;184;p19"/>
          <p:cNvCxnSpPr/>
          <p:nvPr/>
        </p:nvCxnSpPr>
        <p:spPr>
          <a:xfrm>
            <a:off x="1259000" y="2466050"/>
            <a:ext cx="552600" cy="0"/>
          </a:xfrm>
          <a:prstGeom prst="straightConnector1">
            <a:avLst/>
          </a:prstGeom>
          <a:noFill/>
          <a:ln w="19050" cap="flat" cmpd="sng">
            <a:solidFill>
              <a:schemeClr val="dk1"/>
            </a:solidFill>
            <a:prstDash val="solid"/>
            <a:round/>
            <a:headEnd type="none" w="sm" len="sm"/>
            <a:tailEnd type="stealth"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7"/>
          <p:cNvSpPr txBox="1">
            <a:spLocks noGrp="1"/>
          </p:cNvSpPr>
          <p:nvPr>
            <p:ph type="title"/>
          </p:nvPr>
        </p:nvSpPr>
        <p:spPr>
          <a:xfrm>
            <a:off x="715050" y="118700"/>
            <a:ext cx="7713900" cy="464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3000"/>
              <a:buNone/>
            </a:pPr>
            <a:r>
              <a:rPr lang="en" sz="2500"/>
              <a:t>Data Visualization</a:t>
            </a:r>
            <a:endParaRPr sz="2500"/>
          </a:p>
          <a:p>
            <a:pPr marL="0" lvl="0" indent="0" algn="l" rtl="0">
              <a:lnSpc>
                <a:spcPct val="115000"/>
              </a:lnSpc>
              <a:spcBef>
                <a:spcPts val="0"/>
              </a:spcBef>
              <a:spcAft>
                <a:spcPts val="0"/>
              </a:spcAft>
              <a:buSzPts val="3000"/>
              <a:buNone/>
            </a:pPr>
            <a:endParaRPr/>
          </a:p>
        </p:txBody>
      </p:sp>
      <p:pic>
        <p:nvPicPr>
          <p:cNvPr id="315" name="Google Shape;315;p37"/>
          <p:cNvPicPr preferRelativeResize="0"/>
          <p:nvPr/>
        </p:nvPicPr>
        <p:blipFill>
          <a:blip r:embed="rId3">
            <a:alphaModFix/>
          </a:blip>
          <a:stretch>
            <a:fillRect/>
          </a:stretch>
        </p:blipFill>
        <p:spPr>
          <a:xfrm>
            <a:off x="849188" y="809200"/>
            <a:ext cx="2854150" cy="1727600"/>
          </a:xfrm>
          <a:prstGeom prst="rect">
            <a:avLst/>
          </a:prstGeom>
          <a:noFill/>
          <a:ln>
            <a:noFill/>
          </a:ln>
        </p:spPr>
      </p:pic>
      <p:pic>
        <p:nvPicPr>
          <p:cNvPr id="316" name="Google Shape;316;p37"/>
          <p:cNvPicPr preferRelativeResize="0"/>
          <p:nvPr/>
        </p:nvPicPr>
        <p:blipFill>
          <a:blip r:embed="rId4">
            <a:alphaModFix/>
          </a:blip>
          <a:stretch>
            <a:fillRect/>
          </a:stretch>
        </p:blipFill>
        <p:spPr>
          <a:xfrm>
            <a:off x="4921475" y="795325"/>
            <a:ext cx="3579824" cy="1624974"/>
          </a:xfrm>
          <a:prstGeom prst="rect">
            <a:avLst/>
          </a:prstGeom>
          <a:noFill/>
          <a:ln>
            <a:noFill/>
          </a:ln>
        </p:spPr>
      </p:pic>
      <p:pic>
        <p:nvPicPr>
          <p:cNvPr id="317" name="Google Shape;317;p37"/>
          <p:cNvPicPr preferRelativeResize="0"/>
          <p:nvPr/>
        </p:nvPicPr>
        <p:blipFill>
          <a:blip r:embed="rId5">
            <a:alphaModFix/>
          </a:blip>
          <a:stretch>
            <a:fillRect/>
          </a:stretch>
        </p:blipFill>
        <p:spPr>
          <a:xfrm>
            <a:off x="715038" y="2763200"/>
            <a:ext cx="3122425" cy="2097681"/>
          </a:xfrm>
          <a:prstGeom prst="rect">
            <a:avLst/>
          </a:prstGeom>
          <a:noFill/>
          <a:ln>
            <a:noFill/>
          </a:ln>
        </p:spPr>
      </p:pic>
      <p:pic>
        <p:nvPicPr>
          <p:cNvPr id="318" name="Google Shape;318;p37"/>
          <p:cNvPicPr preferRelativeResize="0"/>
          <p:nvPr/>
        </p:nvPicPr>
        <p:blipFill>
          <a:blip r:embed="rId6">
            <a:alphaModFix/>
          </a:blip>
          <a:stretch>
            <a:fillRect/>
          </a:stretch>
        </p:blipFill>
        <p:spPr>
          <a:xfrm>
            <a:off x="5026331" y="2934149"/>
            <a:ext cx="3402618" cy="1624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8"/>
          <p:cNvSpPr txBox="1">
            <a:spLocks noGrp="1"/>
          </p:cNvSpPr>
          <p:nvPr>
            <p:ph type="title"/>
          </p:nvPr>
        </p:nvSpPr>
        <p:spPr>
          <a:xfrm>
            <a:off x="511575" y="2256638"/>
            <a:ext cx="7713900" cy="183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600"/>
              <a:buNone/>
            </a:pPr>
            <a:r>
              <a:rPr lang="en" sz="5500">
                <a:latin typeface="Ramabhadra"/>
                <a:ea typeface="Ramabhadra"/>
                <a:cs typeface="Ramabhadra"/>
                <a:sym typeface="Ramabhadra"/>
              </a:rPr>
              <a:t>Building </a:t>
            </a:r>
            <a:endParaRPr sz="5500">
              <a:latin typeface="Ramabhadra"/>
              <a:ea typeface="Ramabhadra"/>
              <a:cs typeface="Ramabhadra"/>
              <a:sym typeface="Ramabhadra"/>
            </a:endParaRPr>
          </a:p>
          <a:p>
            <a:pPr marL="0" lvl="0" indent="0" algn="l" rtl="0">
              <a:lnSpc>
                <a:spcPct val="115000"/>
              </a:lnSpc>
              <a:spcBef>
                <a:spcPts val="0"/>
              </a:spcBef>
              <a:spcAft>
                <a:spcPts val="0"/>
              </a:spcAft>
              <a:buSzPts val="3600"/>
              <a:buNone/>
            </a:pPr>
            <a:r>
              <a:rPr lang="en" sz="5500">
                <a:latin typeface="Ramabhadra"/>
                <a:ea typeface="Ramabhadra"/>
                <a:cs typeface="Ramabhadra"/>
                <a:sym typeface="Ramabhadra"/>
              </a:rPr>
              <a:t>Classification Models </a:t>
            </a:r>
            <a:endParaRPr sz="5100">
              <a:latin typeface="Ramabhadra"/>
              <a:ea typeface="Ramabhadra"/>
              <a:cs typeface="Ramabhadra"/>
              <a:sym typeface="Ramabhadra"/>
            </a:endParaRPr>
          </a:p>
          <a:p>
            <a:pPr marL="0" lvl="0" indent="0" algn="l" rtl="0">
              <a:lnSpc>
                <a:spcPct val="115000"/>
              </a:lnSpc>
              <a:spcBef>
                <a:spcPts val="0"/>
              </a:spcBef>
              <a:spcAft>
                <a:spcPts val="0"/>
              </a:spcAft>
              <a:buSzPts val="3600"/>
              <a:buNone/>
            </a:pPr>
            <a:r>
              <a:rPr lang="en" sz="2000"/>
              <a:t>credit_dataset.csv</a:t>
            </a:r>
            <a:endParaRPr sz="2000"/>
          </a:p>
          <a:p>
            <a:pPr marL="0" lvl="0" indent="0" algn="l" rtl="0">
              <a:lnSpc>
                <a:spcPct val="115000"/>
              </a:lnSpc>
              <a:spcBef>
                <a:spcPts val="0"/>
              </a:spcBef>
              <a:spcAft>
                <a:spcPts val="0"/>
              </a:spcAft>
              <a:buSzPts val="3600"/>
              <a:buNone/>
            </a:pPr>
            <a:endParaRPr sz="2000"/>
          </a:p>
        </p:txBody>
      </p:sp>
      <p:sp>
        <p:nvSpPr>
          <p:cNvPr id="324" name="Google Shape;324;p38"/>
          <p:cNvSpPr txBox="1">
            <a:spLocks noGrp="1"/>
          </p:cNvSpPr>
          <p:nvPr>
            <p:ph type="title" idx="2"/>
          </p:nvPr>
        </p:nvSpPr>
        <p:spPr>
          <a:xfrm>
            <a:off x="511575" y="1034875"/>
            <a:ext cx="2035200" cy="107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6000"/>
              <a:buNone/>
            </a:pPr>
            <a:r>
              <a:rPr lang="en" sz="8000"/>
              <a:t>01</a:t>
            </a:r>
            <a:endParaRPr sz="80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9"/>
          <p:cNvSpPr txBox="1">
            <a:spLocks noGrp="1"/>
          </p:cNvSpPr>
          <p:nvPr>
            <p:ph type="title"/>
          </p:nvPr>
        </p:nvSpPr>
        <p:spPr>
          <a:xfrm>
            <a:off x="715050" y="118700"/>
            <a:ext cx="7713900" cy="464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3000"/>
              <a:buNone/>
            </a:pPr>
            <a:r>
              <a:rPr lang="en" sz="2500"/>
              <a:t>Classification Models</a:t>
            </a:r>
            <a:endParaRPr sz="2500"/>
          </a:p>
          <a:p>
            <a:pPr marL="0" lvl="0" indent="0" algn="l" rtl="0">
              <a:lnSpc>
                <a:spcPct val="115000"/>
              </a:lnSpc>
              <a:spcBef>
                <a:spcPts val="0"/>
              </a:spcBef>
              <a:spcAft>
                <a:spcPts val="0"/>
              </a:spcAft>
              <a:buSzPts val="3000"/>
              <a:buNone/>
            </a:pPr>
            <a:endParaRPr/>
          </a:p>
        </p:txBody>
      </p:sp>
      <p:sp>
        <p:nvSpPr>
          <p:cNvPr id="330" name="Google Shape;330;p39"/>
          <p:cNvSpPr txBox="1"/>
          <p:nvPr/>
        </p:nvSpPr>
        <p:spPr>
          <a:xfrm>
            <a:off x="548825" y="905725"/>
            <a:ext cx="4605000" cy="240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latin typeface="Golos Text"/>
                <a:ea typeface="Golos Text"/>
                <a:cs typeface="Golos Text"/>
                <a:sym typeface="Golos Text"/>
              </a:rPr>
              <a:t>Models Built:</a:t>
            </a:r>
            <a:endParaRPr sz="1800">
              <a:latin typeface="Golos Text"/>
              <a:ea typeface="Golos Text"/>
              <a:cs typeface="Golos Text"/>
              <a:sym typeface="Golos Text"/>
            </a:endParaRPr>
          </a:p>
          <a:p>
            <a:pPr marL="0" lvl="0" indent="0" algn="l" rtl="0">
              <a:spcBef>
                <a:spcPts val="0"/>
              </a:spcBef>
              <a:spcAft>
                <a:spcPts val="0"/>
              </a:spcAft>
              <a:buNone/>
            </a:pPr>
            <a:endParaRPr sz="1800">
              <a:latin typeface="Golos Text"/>
              <a:ea typeface="Golos Text"/>
              <a:cs typeface="Golos Text"/>
              <a:sym typeface="Golos Text"/>
            </a:endParaRPr>
          </a:p>
          <a:p>
            <a:pPr marL="457200" lvl="0" indent="-342900" algn="l" rtl="0">
              <a:spcBef>
                <a:spcPts val="0"/>
              </a:spcBef>
              <a:spcAft>
                <a:spcPts val="0"/>
              </a:spcAft>
              <a:buSzPts val="1800"/>
              <a:buFont typeface="Golos Text"/>
              <a:buAutoNum type="arabicPeriod"/>
            </a:pPr>
            <a:r>
              <a:rPr lang="en" sz="1800">
                <a:latin typeface="Golos Text"/>
                <a:ea typeface="Golos Text"/>
                <a:cs typeface="Golos Text"/>
                <a:sym typeface="Golos Text"/>
              </a:rPr>
              <a:t>K-Nearest Neighbor (KNN)</a:t>
            </a:r>
            <a:endParaRPr sz="1800">
              <a:latin typeface="Golos Text"/>
              <a:ea typeface="Golos Text"/>
              <a:cs typeface="Golos Text"/>
              <a:sym typeface="Golos Text"/>
            </a:endParaRPr>
          </a:p>
          <a:p>
            <a:pPr marL="457200" lvl="0" indent="-342900" algn="l" rtl="0">
              <a:spcBef>
                <a:spcPts val="0"/>
              </a:spcBef>
              <a:spcAft>
                <a:spcPts val="0"/>
              </a:spcAft>
              <a:buSzPts val="1800"/>
              <a:buFont typeface="Golos Text"/>
              <a:buAutoNum type="arabicPeriod"/>
            </a:pPr>
            <a:r>
              <a:rPr lang="en" sz="1800">
                <a:latin typeface="Golos Text"/>
                <a:ea typeface="Golos Text"/>
                <a:cs typeface="Golos Text"/>
                <a:sym typeface="Golos Text"/>
              </a:rPr>
              <a:t>Logistic Regression</a:t>
            </a:r>
            <a:endParaRPr sz="1800">
              <a:latin typeface="Golos Text"/>
              <a:ea typeface="Golos Text"/>
              <a:cs typeface="Golos Text"/>
              <a:sym typeface="Golos Text"/>
            </a:endParaRPr>
          </a:p>
          <a:p>
            <a:pPr marL="457200" lvl="0" indent="-342900" algn="l" rtl="0">
              <a:spcBef>
                <a:spcPts val="0"/>
              </a:spcBef>
              <a:spcAft>
                <a:spcPts val="0"/>
              </a:spcAft>
              <a:buSzPts val="1800"/>
              <a:buFont typeface="Golos Text"/>
              <a:buAutoNum type="arabicPeriod"/>
            </a:pPr>
            <a:r>
              <a:rPr lang="en" sz="1800">
                <a:latin typeface="Golos Text"/>
                <a:ea typeface="Golos Text"/>
                <a:cs typeface="Golos Text"/>
                <a:sym typeface="Golos Text"/>
              </a:rPr>
              <a:t>Decision Tree Classifier</a:t>
            </a:r>
            <a:endParaRPr sz="1800">
              <a:latin typeface="Golos Text"/>
              <a:ea typeface="Golos Text"/>
              <a:cs typeface="Golos Text"/>
              <a:sym typeface="Golos Text"/>
            </a:endParaRPr>
          </a:p>
          <a:p>
            <a:pPr marL="457200" lvl="0" indent="-342900" algn="l" rtl="0">
              <a:spcBef>
                <a:spcPts val="0"/>
              </a:spcBef>
              <a:spcAft>
                <a:spcPts val="0"/>
              </a:spcAft>
              <a:buSzPts val="1800"/>
              <a:buFont typeface="Golos Text"/>
              <a:buAutoNum type="arabicPeriod"/>
            </a:pPr>
            <a:r>
              <a:rPr lang="en" sz="1800">
                <a:latin typeface="Golos Text"/>
                <a:ea typeface="Golos Text"/>
                <a:cs typeface="Golos Text"/>
                <a:sym typeface="Golos Text"/>
              </a:rPr>
              <a:t>Gaussian Naive Bayes</a:t>
            </a:r>
            <a:endParaRPr sz="1800">
              <a:latin typeface="Golos Text"/>
              <a:ea typeface="Golos Text"/>
              <a:cs typeface="Golos Text"/>
              <a:sym typeface="Golos Text"/>
            </a:endParaRPr>
          </a:p>
          <a:p>
            <a:pPr marL="457200" lvl="0" indent="-342900" algn="l" rtl="0">
              <a:spcBef>
                <a:spcPts val="0"/>
              </a:spcBef>
              <a:spcAft>
                <a:spcPts val="0"/>
              </a:spcAft>
              <a:buSzPts val="1800"/>
              <a:buFont typeface="Golos Text"/>
              <a:buAutoNum type="arabicPeriod"/>
            </a:pPr>
            <a:r>
              <a:rPr lang="en" sz="1800">
                <a:latin typeface="Golos Text"/>
                <a:ea typeface="Golos Text"/>
                <a:cs typeface="Golos Text"/>
                <a:sym typeface="Golos Text"/>
              </a:rPr>
              <a:t>Support Vector Classifier (SVC)</a:t>
            </a:r>
            <a:endParaRPr sz="1800">
              <a:latin typeface="Golos Text"/>
              <a:ea typeface="Golos Text"/>
              <a:cs typeface="Golos Text"/>
              <a:sym typeface="Golos Text"/>
            </a:endParaRPr>
          </a:p>
          <a:p>
            <a:pPr marL="457200" lvl="0" indent="-342900" algn="l" rtl="0">
              <a:spcBef>
                <a:spcPts val="0"/>
              </a:spcBef>
              <a:spcAft>
                <a:spcPts val="0"/>
              </a:spcAft>
              <a:buSzPts val="1800"/>
              <a:buFont typeface="Golos Text"/>
              <a:buAutoNum type="arabicPeriod"/>
            </a:pPr>
            <a:r>
              <a:rPr lang="en" sz="1800">
                <a:latin typeface="Golos Text"/>
                <a:ea typeface="Golos Text"/>
                <a:cs typeface="Golos Text"/>
                <a:sym typeface="Golos Text"/>
              </a:rPr>
              <a:t>Random Forest Classifier</a:t>
            </a:r>
            <a:endParaRPr sz="1800">
              <a:latin typeface="Golos Text"/>
              <a:ea typeface="Golos Text"/>
              <a:cs typeface="Golos Text"/>
              <a:sym typeface="Golos Text"/>
            </a:endParaRPr>
          </a:p>
        </p:txBody>
      </p:sp>
      <p:pic>
        <p:nvPicPr>
          <p:cNvPr id="331" name="Google Shape;331;p39"/>
          <p:cNvPicPr preferRelativeResize="0"/>
          <p:nvPr/>
        </p:nvPicPr>
        <p:blipFill>
          <a:blip r:embed="rId3">
            <a:alphaModFix/>
          </a:blip>
          <a:stretch>
            <a:fillRect/>
          </a:stretch>
        </p:blipFill>
        <p:spPr>
          <a:xfrm>
            <a:off x="715050" y="3570325"/>
            <a:ext cx="4140026" cy="783425"/>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0"/>
          <p:cNvSpPr txBox="1">
            <a:spLocks noGrp="1"/>
          </p:cNvSpPr>
          <p:nvPr>
            <p:ph type="title"/>
          </p:nvPr>
        </p:nvSpPr>
        <p:spPr>
          <a:xfrm>
            <a:off x="715050" y="118700"/>
            <a:ext cx="7713900" cy="464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3000"/>
              <a:buNone/>
            </a:pPr>
            <a:r>
              <a:rPr lang="en" sz="2500"/>
              <a:t>K-Nearest Neighbor (KNN)</a:t>
            </a:r>
            <a:endParaRPr sz="2500"/>
          </a:p>
          <a:p>
            <a:pPr marL="0" lvl="0" indent="0" algn="l" rtl="0">
              <a:lnSpc>
                <a:spcPct val="115000"/>
              </a:lnSpc>
              <a:spcBef>
                <a:spcPts val="0"/>
              </a:spcBef>
              <a:spcAft>
                <a:spcPts val="0"/>
              </a:spcAft>
              <a:buSzPts val="3000"/>
              <a:buNone/>
            </a:pPr>
            <a:endParaRPr/>
          </a:p>
        </p:txBody>
      </p:sp>
      <p:pic>
        <p:nvPicPr>
          <p:cNvPr id="337" name="Google Shape;337;p40"/>
          <p:cNvPicPr preferRelativeResize="0"/>
          <p:nvPr/>
        </p:nvPicPr>
        <p:blipFill>
          <a:blip r:embed="rId3">
            <a:alphaModFix/>
          </a:blip>
          <a:stretch>
            <a:fillRect/>
          </a:stretch>
        </p:blipFill>
        <p:spPr>
          <a:xfrm>
            <a:off x="901713" y="1054338"/>
            <a:ext cx="3168675" cy="1024500"/>
          </a:xfrm>
          <a:prstGeom prst="rect">
            <a:avLst/>
          </a:prstGeom>
          <a:noFill/>
          <a:ln w="9525" cap="flat" cmpd="sng">
            <a:solidFill>
              <a:schemeClr val="dk1"/>
            </a:solidFill>
            <a:prstDash val="solid"/>
            <a:round/>
            <a:headEnd type="none" w="sm" len="sm"/>
            <a:tailEnd type="none" w="sm" len="sm"/>
          </a:ln>
        </p:spPr>
      </p:pic>
      <p:pic>
        <p:nvPicPr>
          <p:cNvPr id="338" name="Google Shape;338;p40"/>
          <p:cNvPicPr preferRelativeResize="0"/>
          <p:nvPr/>
        </p:nvPicPr>
        <p:blipFill>
          <a:blip r:embed="rId4">
            <a:alphaModFix/>
          </a:blip>
          <a:stretch>
            <a:fillRect/>
          </a:stretch>
        </p:blipFill>
        <p:spPr>
          <a:xfrm>
            <a:off x="698200" y="2457900"/>
            <a:ext cx="3575701" cy="1998075"/>
          </a:xfrm>
          <a:prstGeom prst="rect">
            <a:avLst/>
          </a:prstGeom>
          <a:noFill/>
          <a:ln w="9525" cap="flat" cmpd="sng">
            <a:solidFill>
              <a:schemeClr val="dk1"/>
            </a:solidFill>
            <a:prstDash val="solid"/>
            <a:round/>
            <a:headEnd type="none" w="sm" len="sm"/>
            <a:tailEnd type="none" w="sm" len="sm"/>
          </a:ln>
        </p:spPr>
      </p:pic>
      <p:sp>
        <p:nvSpPr>
          <p:cNvPr id="339" name="Google Shape;339;p40"/>
          <p:cNvSpPr txBox="1"/>
          <p:nvPr/>
        </p:nvSpPr>
        <p:spPr>
          <a:xfrm>
            <a:off x="4523700" y="1618900"/>
            <a:ext cx="4320300" cy="1477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Golos Text"/>
              <a:buChar char="-"/>
            </a:pPr>
            <a:r>
              <a:rPr lang="en">
                <a:latin typeface="Golos Text"/>
                <a:ea typeface="Golos Text"/>
                <a:cs typeface="Golos Text"/>
                <a:sym typeface="Golos Text"/>
              </a:rPr>
              <a:t>Built this model with Sklearn.</a:t>
            </a:r>
            <a:endParaRPr>
              <a:latin typeface="Golos Text"/>
              <a:ea typeface="Golos Text"/>
              <a:cs typeface="Golos Text"/>
              <a:sym typeface="Golos Text"/>
            </a:endParaRPr>
          </a:p>
          <a:p>
            <a:pPr marL="457200" lvl="0" indent="-317500" algn="l" rtl="0">
              <a:spcBef>
                <a:spcPts val="0"/>
              </a:spcBef>
              <a:spcAft>
                <a:spcPts val="0"/>
              </a:spcAft>
              <a:buSzPts val="1400"/>
              <a:buFont typeface="Golos Text"/>
              <a:buChar char="-"/>
            </a:pPr>
            <a:r>
              <a:rPr lang="en">
                <a:latin typeface="Golos Text"/>
                <a:ea typeface="Golos Text"/>
                <a:cs typeface="Golos Text"/>
                <a:sym typeface="Golos Text"/>
              </a:rPr>
              <a:t>Imported all the necessary modules.</a:t>
            </a:r>
            <a:endParaRPr>
              <a:latin typeface="Golos Text"/>
              <a:ea typeface="Golos Text"/>
              <a:cs typeface="Golos Text"/>
              <a:sym typeface="Golos Text"/>
            </a:endParaRPr>
          </a:p>
          <a:p>
            <a:pPr marL="457200" lvl="0" indent="-317500" algn="l" rtl="0">
              <a:spcBef>
                <a:spcPts val="0"/>
              </a:spcBef>
              <a:spcAft>
                <a:spcPts val="0"/>
              </a:spcAft>
              <a:buSzPts val="1400"/>
              <a:buFont typeface="Golos Text"/>
              <a:buChar char="-"/>
            </a:pPr>
            <a:r>
              <a:rPr lang="en">
                <a:latin typeface="Golos Text"/>
                <a:ea typeface="Golos Text"/>
                <a:cs typeface="Golos Text"/>
                <a:sym typeface="Golos Text"/>
              </a:rPr>
              <a:t>Did feature-scaling.</a:t>
            </a:r>
            <a:endParaRPr>
              <a:latin typeface="Golos Text"/>
              <a:ea typeface="Golos Text"/>
              <a:cs typeface="Golos Text"/>
              <a:sym typeface="Golos Text"/>
            </a:endParaRPr>
          </a:p>
          <a:p>
            <a:pPr marL="457200" lvl="0" indent="-317500" algn="l" rtl="0">
              <a:spcBef>
                <a:spcPts val="0"/>
              </a:spcBef>
              <a:spcAft>
                <a:spcPts val="0"/>
              </a:spcAft>
              <a:buSzPts val="1400"/>
              <a:buFont typeface="Golos Text"/>
              <a:buChar char="-"/>
            </a:pPr>
            <a:r>
              <a:rPr lang="en">
                <a:latin typeface="Golos Text"/>
                <a:ea typeface="Golos Text"/>
                <a:cs typeface="Golos Text"/>
                <a:sym typeface="Golos Text"/>
              </a:rPr>
              <a:t>Created a pipeline.</a:t>
            </a:r>
            <a:endParaRPr>
              <a:latin typeface="Golos Text"/>
              <a:ea typeface="Golos Text"/>
              <a:cs typeface="Golos Text"/>
              <a:sym typeface="Golos Text"/>
            </a:endParaRPr>
          </a:p>
          <a:p>
            <a:pPr marL="457200" lvl="0" indent="-317500" algn="l" rtl="0">
              <a:spcBef>
                <a:spcPts val="0"/>
              </a:spcBef>
              <a:spcAft>
                <a:spcPts val="0"/>
              </a:spcAft>
              <a:buSzPts val="1400"/>
              <a:buFont typeface="Golos Text"/>
              <a:buChar char="-"/>
            </a:pPr>
            <a:r>
              <a:rPr lang="en">
                <a:latin typeface="Golos Text"/>
                <a:ea typeface="Golos Text"/>
                <a:cs typeface="Golos Text"/>
                <a:sym typeface="Golos Text"/>
              </a:rPr>
              <a:t>Checked to see which hyperparameter will yield best results.</a:t>
            </a:r>
            <a:endParaRPr>
              <a:latin typeface="Golos Text"/>
              <a:ea typeface="Golos Text"/>
              <a:cs typeface="Golos Text"/>
              <a:sym typeface="Golos Tex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1"/>
          <p:cNvSpPr txBox="1">
            <a:spLocks noGrp="1"/>
          </p:cNvSpPr>
          <p:nvPr>
            <p:ph type="title"/>
          </p:nvPr>
        </p:nvSpPr>
        <p:spPr>
          <a:xfrm>
            <a:off x="715050" y="118700"/>
            <a:ext cx="7713900" cy="464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3000"/>
              <a:buNone/>
            </a:pPr>
            <a:r>
              <a:rPr lang="en" sz="2500"/>
              <a:t>K-Nearest Neighbor (KNN)</a:t>
            </a:r>
            <a:endParaRPr sz="2500"/>
          </a:p>
          <a:p>
            <a:pPr marL="0" lvl="0" indent="0" algn="l" rtl="0">
              <a:lnSpc>
                <a:spcPct val="115000"/>
              </a:lnSpc>
              <a:spcBef>
                <a:spcPts val="0"/>
              </a:spcBef>
              <a:spcAft>
                <a:spcPts val="0"/>
              </a:spcAft>
              <a:buSzPts val="3000"/>
              <a:buNone/>
            </a:pPr>
            <a:endParaRPr/>
          </a:p>
        </p:txBody>
      </p:sp>
      <p:pic>
        <p:nvPicPr>
          <p:cNvPr id="345" name="Google Shape;345;p41"/>
          <p:cNvPicPr preferRelativeResize="0"/>
          <p:nvPr/>
        </p:nvPicPr>
        <p:blipFill>
          <a:blip r:embed="rId3">
            <a:alphaModFix/>
          </a:blip>
          <a:stretch>
            <a:fillRect/>
          </a:stretch>
        </p:blipFill>
        <p:spPr>
          <a:xfrm>
            <a:off x="518000" y="757413"/>
            <a:ext cx="3052851" cy="1937376"/>
          </a:xfrm>
          <a:prstGeom prst="rect">
            <a:avLst/>
          </a:prstGeom>
          <a:noFill/>
          <a:ln w="9525" cap="flat" cmpd="sng">
            <a:solidFill>
              <a:schemeClr val="dk1"/>
            </a:solidFill>
            <a:prstDash val="solid"/>
            <a:round/>
            <a:headEnd type="none" w="sm" len="sm"/>
            <a:tailEnd type="none" w="sm" len="sm"/>
          </a:ln>
        </p:spPr>
      </p:pic>
      <p:pic>
        <p:nvPicPr>
          <p:cNvPr id="346" name="Google Shape;346;p41"/>
          <p:cNvPicPr preferRelativeResize="0"/>
          <p:nvPr/>
        </p:nvPicPr>
        <p:blipFill>
          <a:blip r:embed="rId4">
            <a:alphaModFix/>
          </a:blip>
          <a:stretch>
            <a:fillRect/>
          </a:stretch>
        </p:blipFill>
        <p:spPr>
          <a:xfrm>
            <a:off x="518000" y="2869425"/>
            <a:ext cx="3052849" cy="1912885"/>
          </a:xfrm>
          <a:prstGeom prst="rect">
            <a:avLst/>
          </a:prstGeom>
          <a:noFill/>
          <a:ln w="9525" cap="flat" cmpd="sng">
            <a:solidFill>
              <a:schemeClr val="dk1"/>
            </a:solidFill>
            <a:prstDash val="solid"/>
            <a:round/>
            <a:headEnd type="none" w="sm" len="sm"/>
            <a:tailEnd type="none" w="sm" len="sm"/>
          </a:ln>
        </p:spPr>
      </p:pic>
      <p:pic>
        <p:nvPicPr>
          <p:cNvPr id="347" name="Google Shape;347;p41"/>
          <p:cNvPicPr preferRelativeResize="0"/>
          <p:nvPr/>
        </p:nvPicPr>
        <p:blipFill>
          <a:blip r:embed="rId5">
            <a:alphaModFix/>
          </a:blip>
          <a:stretch>
            <a:fillRect/>
          </a:stretch>
        </p:blipFill>
        <p:spPr>
          <a:xfrm>
            <a:off x="4061150" y="757425"/>
            <a:ext cx="2109199" cy="2364651"/>
          </a:xfrm>
          <a:prstGeom prst="rect">
            <a:avLst/>
          </a:prstGeom>
          <a:noFill/>
          <a:ln w="9525" cap="flat" cmpd="sng">
            <a:solidFill>
              <a:schemeClr val="dk1"/>
            </a:solidFill>
            <a:prstDash val="solid"/>
            <a:round/>
            <a:headEnd type="none" w="sm" len="sm"/>
            <a:tailEnd type="none" w="sm" len="sm"/>
          </a:ln>
        </p:spPr>
      </p:pic>
      <p:sp>
        <p:nvSpPr>
          <p:cNvPr id="348" name="Google Shape;348;p41"/>
          <p:cNvSpPr txBox="1"/>
          <p:nvPr/>
        </p:nvSpPr>
        <p:spPr>
          <a:xfrm>
            <a:off x="3802075" y="3422850"/>
            <a:ext cx="5088000" cy="1262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Golos Text"/>
              <a:buChar char="-"/>
            </a:pPr>
            <a:r>
              <a:rPr lang="en">
                <a:latin typeface="Golos Text"/>
                <a:ea typeface="Golos Text"/>
                <a:cs typeface="Golos Text"/>
                <a:sym typeface="Golos Text"/>
              </a:rPr>
              <a:t>From the 2 graphs, it is evident that n=1 yields the highest accuracy value.</a:t>
            </a:r>
            <a:endParaRPr>
              <a:latin typeface="Golos Text"/>
              <a:ea typeface="Golos Text"/>
              <a:cs typeface="Golos Text"/>
              <a:sym typeface="Golos Text"/>
            </a:endParaRPr>
          </a:p>
          <a:p>
            <a:pPr marL="457200" lvl="0" indent="-317500" algn="l" rtl="0">
              <a:spcBef>
                <a:spcPts val="0"/>
              </a:spcBef>
              <a:spcAft>
                <a:spcPts val="0"/>
              </a:spcAft>
              <a:buSzPts val="1400"/>
              <a:buFont typeface="Golos Text"/>
              <a:buChar char="-"/>
            </a:pPr>
            <a:r>
              <a:rPr lang="en">
                <a:latin typeface="Golos Text"/>
                <a:ea typeface="Golos Text"/>
                <a:cs typeface="Golos Text"/>
                <a:sym typeface="Golos Text"/>
              </a:rPr>
              <a:t>The above shows the confusion matrix and classification report, evaluating the performance of KNN model. </a:t>
            </a:r>
            <a:endParaRPr>
              <a:latin typeface="Golos Text"/>
              <a:ea typeface="Golos Text"/>
              <a:cs typeface="Golos Text"/>
              <a:sym typeface="Golos Tex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2"/>
          <p:cNvSpPr txBox="1">
            <a:spLocks noGrp="1"/>
          </p:cNvSpPr>
          <p:nvPr>
            <p:ph type="title"/>
          </p:nvPr>
        </p:nvSpPr>
        <p:spPr>
          <a:xfrm>
            <a:off x="715050" y="118700"/>
            <a:ext cx="7713900" cy="464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3000"/>
              <a:buNone/>
            </a:pPr>
            <a:r>
              <a:rPr lang="en" sz="2500"/>
              <a:t>Logistic Regression</a:t>
            </a:r>
            <a:endParaRPr sz="2500"/>
          </a:p>
          <a:p>
            <a:pPr marL="0" lvl="0" indent="0" algn="l" rtl="0">
              <a:lnSpc>
                <a:spcPct val="115000"/>
              </a:lnSpc>
              <a:spcBef>
                <a:spcPts val="0"/>
              </a:spcBef>
              <a:spcAft>
                <a:spcPts val="0"/>
              </a:spcAft>
              <a:buSzPts val="3000"/>
              <a:buNone/>
            </a:pPr>
            <a:endParaRPr/>
          </a:p>
        </p:txBody>
      </p:sp>
      <p:sp>
        <p:nvSpPr>
          <p:cNvPr id="354" name="Google Shape;354;p42"/>
          <p:cNvSpPr txBox="1"/>
          <p:nvPr/>
        </p:nvSpPr>
        <p:spPr>
          <a:xfrm>
            <a:off x="3959250" y="975725"/>
            <a:ext cx="4320300" cy="1262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Golos Text"/>
              <a:buChar char="-"/>
            </a:pPr>
            <a:r>
              <a:rPr lang="en">
                <a:latin typeface="Golos Text"/>
                <a:ea typeface="Golos Text"/>
                <a:cs typeface="Golos Text"/>
                <a:sym typeface="Golos Text"/>
              </a:rPr>
              <a:t>Built this model with Sklearn.</a:t>
            </a:r>
            <a:endParaRPr>
              <a:latin typeface="Golos Text"/>
              <a:ea typeface="Golos Text"/>
              <a:cs typeface="Golos Text"/>
              <a:sym typeface="Golos Text"/>
            </a:endParaRPr>
          </a:p>
          <a:p>
            <a:pPr marL="457200" lvl="0" indent="-317500" algn="l" rtl="0">
              <a:spcBef>
                <a:spcPts val="0"/>
              </a:spcBef>
              <a:spcAft>
                <a:spcPts val="0"/>
              </a:spcAft>
              <a:buSzPts val="1400"/>
              <a:buFont typeface="Golos Text"/>
              <a:buChar char="-"/>
            </a:pPr>
            <a:r>
              <a:rPr lang="en">
                <a:latin typeface="Golos Text"/>
                <a:ea typeface="Golos Text"/>
                <a:cs typeface="Golos Text"/>
                <a:sym typeface="Golos Text"/>
              </a:rPr>
              <a:t>Imported all the necessary modules.</a:t>
            </a:r>
            <a:endParaRPr>
              <a:latin typeface="Golos Text"/>
              <a:ea typeface="Golos Text"/>
              <a:cs typeface="Golos Text"/>
              <a:sym typeface="Golos Text"/>
            </a:endParaRPr>
          </a:p>
          <a:p>
            <a:pPr marL="457200" lvl="0" indent="-317500" algn="l" rtl="0">
              <a:spcBef>
                <a:spcPts val="0"/>
              </a:spcBef>
              <a:spcAft>
                <a:spcPts val="0"/>
              </a:spcAft>
              <a:buSzPts val="1400"/>
              <a:buFont typeface="Golos Text"/>
              <a:buChar char="-"/>
            </a:pPr>
            <a:r>
              <a:rPr lang="en">
                <a:latin typeface="Golos Text"/>
                <a:ea typeface="Golos Text"/>
                <a:cs typeface="Golos Text"/>
                <a:sym typeface="Golos Text"/>
              </a:rPr>
              <a:t>Did feature-scaling.</a:t>
            </a:r>
            <a:endParaRPr>
              <a:latin typeface="Golos Text"/>
              <a:ea typeface="Golos Text"/>
              <a:cs typeface="Golos Text"/>
              <a:sym typeface="Golos Text"/>
            </a:endParaRPr>
          </a:p>
          <a:p>
            <a:pPr marL="457200" lvl="0" indent="-317500" algn="l" rtl="0">
              <a:spcBef>
                <a:spcPts val="0"/>
              </a:spcBef>
              <a:spcAft>
                <a:spcPts val="0"/>
              </a:spcAft>
              <a:buSzPts val="1400"/>
              <a:buFont typeface="Golos Text"/>
              <a:buChar char="-"/>
            </a:pPr>
            <a:r>
              <a:rPr lang="en">
                <a:latin typeface="Golos Text"/>
                <a:ea typeface="Golos Text"/>
                <a:cs typeface="Golos Text"/>
                <a:sym typeface="Golos Text"/>
              </a:rPr>
              <a:t>Created a pipeline.</a:t>
            </a:r>
            <a:endParaRPr>
              <a:latin typeface="Golos Text"/>
              <a:ea typeface="Golos Text"/>
              <a:cs typeface="Golos Text"/>
              <a:sym typeface="Golos Text"/>
            </a:endParaRPr>
          </a:p>
          <a:p>
            <a:pPr marL="457200" lvl="0" indent="0" algn="l" rtl="0">
              <a:spcBef>
                <a:spcPts val="0"/>
              </a:spcBef>
              <a:spcAft>
                <a:spcPts val="0"/>
              </a:spcAft>
              <a:buNone/>
            </a:pPr>
            <a:endParaRPr>
              <a:latin typeface="Golos Text"/>
              <a:ea typeface="Golos Text"/>
              <a:cs typeface="Golos Text"/>
              <a:sym typeface="Golos Text"/>
            </a:endParaRPr>
          </a:p>
        </p:txBody>
      </p:sp>
      <p:pic>
        <p:nvPicPr>
          <p:cNvPr id="355" name="Google Shape;355;p42"/>
          <p:cNvPicPr preferRelativeResize="0"/>
          <p:nvPr/>
        </p:nvPicPr>
        <p:blipFill>
          <a:blip r:embed="rId3">
            <a:alphaModFix/>
          </a:blip>
          <a:stretch>
            <a:fillRect/>
          </a:stretch>
        </p:blipFill>
        <p:spPr>
          <a:xfrm>
            <a:off x="517575" y="772200"/>
            <a:ext cx="3161575" cy="2672434"/>
          </a:xfrm>
          <a:prstGeom prst="rect">
            <a:avLst/>
          </a:prstGeom>
          <a:noFill/>
          <a:ln w="9525" cap="flat" cmpd="sng">
            <a:solidFill>
              <a:schemeClr val="dk1"/>
            </a:solidFill>
            <a:prstDash val="solid"/>
            <a:round/>
            <a:headEnd type="none" w="sm" len="sm"/>
            <a:tailEnd type="none" w="sm" len="sm"/>
          </a:ln>
        </p:spPr>
      </p:pic>
      <p:pic>
        <p:nvPicPr>
          <p:cNvPr id="356" name="Google Shape;356;p42"/>
          <p:cNvPicPr preferRelativeResize="0"/>
          <p:nvPr/>
        </p:nvPicPr>
        <p:blipFill>
          <a:blip r:embed="rId4">
            <a:alphaModFix/>
          </a:blip>
          <a:stretch>
            <a:fillRect/>
          </a:stretch>
        </p:blipFill>
        <p:spPr>
          <a:xfrm>
            <a:off x="1331650" y="3634020"/>
            <a:ext cx="3269210" cy="1190300"/>
          </a:xfrm>
          <a:prstGeom prst="rect">
            <a:avLst/>
          </a:prstGeom>
          <a:noFill/>
          <a:ln w="9525" cap="flat" cmpd="sng">
            <a:solidFill>
              <a:schemeClr val="dk1"/>
            </a:solidFill>
            <a:prstDash val="solid"/>
            <a:round/>
            <a:headEnd type="none" w="sm" len="sm"/>
            <a:tailEnd type="none" w="sm" len="sm"/>
          </a:ln>
        </p:spPr>
      </p:pic>
      <p:pic>
        <p:nvPicPr>
          <p:cNvPr id="357" name="Google Shape;357;p42"/>
          <p:cNvPicPr preferRelativeResize="0"/>
          <p:nvPr/>
        </p:nvPicPr>
        <p:blipFill>
          <a:blip r:embed="rId5">
            <a:alphaModFix/>
          </a:blip>
          <a:stretch>
            <a:fillRect/>
          </a:stretch>
        </p:blipFill>
        <p:spPr>
          <a:xfrm>
            <a:off x="4840499" y="2482749"/>
            <a:ext cx="2800750" cy="2062425"/>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3"/>
          <p:cNvSpPr txBox="1">
            <a:spLocks noGrp="1"/>
          </p:cNvSpPr>
          <p:nvPr>
            <p:ph type="title"/>
          </p:nvPr>
        </p:nvSpPr>
        <p:spPr>
          <a:xfrm>
            <a:off x="715050" y="118700"/>
            <a:ext cx="7713900" cy="464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3000"/>
              <a:buNone/>
            </a:pPr>
            <a:r>
              <a:rPr lang="en" sz="2500"/>
              <a:t>Logistic Regression</a:t>
            </a:r>
            <a:endParaRPr sz="2500"/>
          </a:p>
          <a:p>
            <a:pPr marL="0" lvl="0" indent="0" algn="l" rtl="0">
              <a:lnSpc>
                <a:spcPct val="115000"/>
              </a:lnSpc>
              <a:spcBef>
                <a:spcPts val="0"/>
              </a:spcBef>
              <a:spcAft>
                <a:spcPts val="0"/>
              </a:spcAft>
              <a:buSzPts val="3000"/>
              <a:buNone/>
            </a:pPr>
            <a:endParaRPr/>
          </a:p>
        </p:txBody>
      </p:sp>
      <p:pic>
        <p:nvPicPr>
          <p:cNvPr id="363" name="Google Shape;363;p43"/>
          <p:cNvPicPr preferRelativeResize="0"/>
          <p:nvPr/>
        </p:nvPicPr>
        <p:blipFill>
          <a:blip r:embed="rId3">
            <a:alphaModFix/>
          </a:blip>
          <a:stretch>
            <a:fillRect/>
          </a:stretch>
        </p:blipFill>
        <p:spPr>
          <a:xfrm>
            <a:off x="360775" y="781450"/>
            <a:ext cx="3015800" cy="2112200"/>
          </a:xfrm>
          <a:prstGeom prst="rect">
            <a:avLst/>
          </a:prstGeom>
          <a:noFill/>
          <a:ln w="9525" cap="flat" cmpd="sng">
            <a:solidFill>
              <a:schemeClr val="dk1"/>
            </a:solidFill>
            <a:prstDash val="solid"/>
            <a:round/>
            <a:headEnd type="none" w="sm" len="sm"/>
            <a:tailEnd type="none" w="sm" len="sm"/>
          </a:ln>
        </p:spPr>
      </p:pic>
      <p:pic>
        <p:nvPicPr>
          <p:cNvPr id="364" name="Google Shape;364;p43"/>
          <p:cNvPicPr preferRelativeResize="0"/>
          <p:nvPr/>
        </p:nvPicPr>
        <p:blipFill>
          <a:blip r:embed="rId4">
            <a:alphaModFix/>
          </a:blip>
          <a:stretch>
            <a:fillRect/>
          </a:stretch>
        </p:blipFill>
        <p:spPr>
          <a:xfrm>
            <a:off x="5393275" y="2696400"/>
            <a:ext cx="3361364" cy="2112199"/>
          </a:xfrm>
          <a:prstGeom prst="rect">
            <a:avLst/>
          </a:prstGeom>
          <a:noFill/>
          <a:ln w="9525" cap="flat" cmpd="sng">
            <a:solidFill>
              <a:schemeClr val="dk1"/>
            </a:solidFill>
            <a:prstDash val="solid"/>
            <a:round/>
            <a:headEnd type="none" w="sm" len="sm"/>
            <a:tailEnd type="none" w="sm" len="sm"/>
          </a:ln>
        </p:spPr>
      </p:pic>
      <p:sp>
        <p:nvSpPr>
          <p:cNvPr id="365" name="Google Shape;365;p43"/>
          <p:cNvSpPr txBox="1"/>
          <p:nvPr/>
        </p:nvSpPr>
        <p:spPr>
          <a:xfrm>
            <a:off x="407050" y="3136050"/>
            <a:ext cx="41166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Golos Text"/>
                <a:ea typeface="Golos Text"/>
                <a:cs typeface="Golos Text"/>
                <a:sym typeface="Golos Text"/>
              </a:rPr>
              <a:t>Via coefficients:</a:t>
            </a:r>
            <a:endParaRPr sz="1200">
              <a:latin typeface="Golos Text"/>
              <a:ea typeface="Golos Text"/>
              <a:cs typeface="Golos Text"/>
              <a:sym typeface="Golos Text"/>
            </a:endParaRPr>
          </a:p>
          <a:p>
            <a:pPr marL="457200" lvl="0" indent="-304800" algn="l" rtl="0">
              <a:spcBef>
                <a:spcPts val="0"/>
              </a:spcBef>
              <a:spcAft>
                <a:spcPts val="0"/>
              </a:spcAft>
              <a:buSzPts val="1200"/>
              <a:buFont typeface="Golos Text"/>
              <a:buChar char="-"/>
            </a:pPr>
            <a:r>
              <a:rPr lang="en" sz="1200">
                <a:latin typeface="Golos Text"/>
                <a:ea typeface="Golos Text"/>
                <a:cs typeface="Golos Text"/>
                <a:sym typeface="Golos Text"/>
              </a:rPr>
              <a:t>Utilized_Amount2 (positive) and Utilized_Amount1 (negative) has the greatest impact on model prediction.</a:t>
            </a:r>
            <a:endParaRPr sz="1200">
              <a:latin typeface="Golos Text"/>
              <a:ea typeface="Golos Text"/>
              <a:cs typeface="Golos Text"/>
              <a:sym typeface="Golos Text"/>
            </a:endParaRPr>
          </a:p>
          <a:p>
            <a:pPr marL="457200" lvl="0" indent="-304800" algn="l" rtl="0">
              <a:spcBef>
                <a:spcPts val="0"/>
              </a:spcBef>
              <a:spcAft>
                <a:spcPts val="0"/>
              </a:spcAft>
              <a:buSzPts val="1200"/>
              <a:buFont typeface="Golos Text"/>
              <a:buChar char="-"/>
            </a:pPr>
            <a:r>
              <a:rPr lang="en" sz="1200">
                <a:latin typeface="Golos Text"/>
                <a:ea typeface="Golos Text"/>
                <a:cs typeface="Golos Text"/>
                <a:sym typeface="Golos Text"/>
              </a:rPr>
              <a:t>Surprisingly, Credit Limit had little impact on model.</a:t>
            </a:r>
            <a:endParaRPr sz="1200">
              <a:latin typeface="Golos Text"/>
              <a:ea typeface="Golos Text"/>
              <a:cs typeface="Golos Text"/>
              <a:sym typeface="Golos Text"/>
            </a:endParaRPr>
          </a:p>
        </p:txBody>
      </p:sp>
      <p:sp>
        <p:nvSpPr>
          <p:cNvPr id="366" name="Google Shape;366;p43"/>
          <p:cNvSpPr txBox="1"/>
          <p:nvPr/>
        </p:nvSpPr>
        <p:spPr>
          <a:xfrm>
            <a:off x="4638050" y="781450"/>
            <a:ext cx="41166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Golos Text"/>
                <a:ea typeface="Golos Text"/>
                <a:cs typeface="Golos Text"/>
                <a:sym typeface="Golos Text"/>
              </a:rPr>
              <a:t>Via Permutation:</a:t>
            </a:r>
            <a:endParaRPr sz="1200">
              <a:latin typeface="Golos Text"/>
              <a:ea typeface="Golos Text"/>
              <a:cs typeface="Golos Text"/>
              <a:sym typeface="Golos Text"/>
            </a:endParaRPr>
          </a:p>
          <a:p>
            <a:pPr marL="457200" lvl="0" indent="-304800" algn="l" rtl="0">
              <a:spcBef>
                <a:spcPts val="0"/>
              </a:spcBef>
              <a:spcAft>
                <a:spcPts val="0"/>
              </a:spcAft>
              <a:buSzPts val="1200"/>
              <a:buFont typeface="Golos Text"/>
              <a:buChar char="-"/>
            </a:pPr>
            <a:r>
              <a:rPr lang="en" sz="1200">
                <a:latin typeface="Golos Text"/>
                <a:ea typeface="Golos Text"/>
                <a:cs typeface="Golos Text"/>
                <a:sym typeface="Golos Text"/>
              </a:rPr>
              <a:t>Pay_Amount2 (positive) and Bill_Amount1 (negative) has the greatest impact on model prediction.</a:t>
            </a:r>
            <a:endParaRPr sz="1200">
              <a:latin typeface="Golos Text"/>
              <a:ea typeface="Golos Text"/>
              <a:cs typeface="Golos Text"/>
              <a:sym typeface="Golos Text"/>
            </a:endParaRPr>
          </a:p>
          <a:p>
            <a:pPr marL="457200" lvl="0" indent="-304800" algn="l" rtl="0">
              <a:spcBef>
                <a:spcPts val="0"/>
              </a:spcBef>
              <a:spcAft>
                <a:spcPts val="0"/>
              </a:spcAft>
              <a:buSzPts val="1200"/>
              <a:buFont typeface="Golos Text"/>
              <a:buChar char="-"/>
            </a:pPr>
            <a:r>
              <a:rPr lang="en" sz="1200">
                <a:latin typeface="Golos Text"/>
                <a:ea typeface="Golos Text"/>
                <a:cs typeface="Golos Text"/>
                <a:sym typeface="Golos Text"/>
              </a:rPr>
              <a:t>Pay Amounts, Bill Amounts and Utilized Amounts have high impact on model.</a:t>
            </a:r>
            <a:endParaRPr sz="1200">
              <a:latin typeface="Golos Text"/>
              <a:ea typeface="Golos Text"/>
              <a:cs typeface="Golos Text"/>
              <a:sym typeface="Golos Tex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4"/>
          <p:cNvSpPr txBox="1">
            <a:spLocks noGrp="1"/>
          </p:cNvSpPr>
          <p:nvPr>
            <p:ph type="title"/>
          </p:nvPr>
        </p:nvSpPr>
        <p:spPr>
          <a:xfrm>
            <a:off x="715050" y="118700"/>
            <a:ext cx="7713900" cy="464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3000"/>
              <a:buNone/>
            </a:pPr>
            <a:r>
              <a:rPr lang="en" sz="2500"/>
              <a:t>Decision Tree Classifier</a:t>
            </a:r>
            <a:endParaRPr sz="2500"/>
          </a:p>
          <a:p>
            <a:pPr marL="0" lvl="0" indent="0" algn="l" rtl="0">
              <a:lnSpc>
                <a:spcPct val="115000"/>
              </a:lnSpc>
              <a:spcBef>
                <a:spcPts val="0"/>
              </a:spcBef>
              <a:spcAft>
                <a:spcPts val="0"/>
              </a:spcAft>
              <a:buSzPts val="3000"/>
              <a:buNone/>
            </a:pPr>
            <a:endParaRPr/>
          </a:p>
        </p:txBody>
      </p:sp>
      <p:sp>
        <p:nvSpPr>
          <p:cNvPr id="372" name="Google Shape;372;p44"/>
          <p:cNvSpPr txBox="1"/>
          <p:nvPr/>
        </p:nvSpPr>
        <p:spPr>
          <a:xfrm>
            <a:off x="3959250" y="975725"/>
            <a:ext cx="4320300" cy="1262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Golos Text"/>
              <a:buChar char="-"/>
            </a:pPr>
            <a:r>
              <a:rPr lang="en">
                <a:latin typeface="Golos Text"/>
                <a:ea typeface="Golos Text"/>
                <a:cs typeface="Golos Text"/>
                <a:sym typeface="Golos Text"/>
              </a:rPr>
              <a:t>Built this model with Sklearn.</a:t>
            </a:r>
            <a:endParaRPr>
              <a:latin typeface="Golos Text"/>
              <a:ea typeface="Golos Text"/>
              <a:cs typeface="Golos Text"/>
              <a:sym typeface="Golos Text"/>
            </a:endParaRPr>
          </a:p>
          <a:p>
            <a:pPr marL="457200" lvl="0" indent="-317500" algn="l" rtl="0">
              <a:spcBef>
                <a:spcPts val="0"/>
              </a:spcBef>
              <a:spcAft>
                <a:spcPts val="0"/>
              </a:spcAft>
              <a:buSzPts val="1400"/>
              <a:buFont typeface="Golos Text"/>
              <a:buChar char="-"/>
            </a:pPr>
            <a:r>
              <a:rPr lang="en">
                <a:latin typeface="Golos Text"/>
                <a:ea typeface="Golos Text"/>
                <a:cs typeface="Golos Text"/>
                <a:sym typeface="Golos Text"/>
              </a:rPr>
              <a:t>Imported all the necessary modules.</a:t>
            </a:r>
            <a:endParaRPr>
              <a:latin typeface="Golos Text"/>
              <a:ea typeface="Golos Text"/>
              <a:cs typeface="Golos Text"/>
              <a:sym typeface="Golos Text"/>
            </a:endParaRPr>
          </a:p>
          <a:p>
            <a:pPr marL="457200" lvl="0" indent="-317500" algn="l" rtl="0">
              <a:spcBef>
                <a:spcPts val="0"/>
              </a:spcBef>
              <a:spcAft>
                <a:spcPts val="0"/>
              </a:spcAft>
              <a:buSzPts val="1400"/>
              <a:buFont typeface="Golos Text"/>
              <a:buChar char="-"/>
            </a:pPr>
            <a:r>
              <a:rPr lang="en">
                <a:latin typeface="Golos Text"/>
                <a:ea typeface="Golos Text"/>
                <a:cs typeface="Golos Text"/>
                <a:sym typeface="Golos Text"/>
              </a:rPr>
              <a:t>Did not require feature scaling as the model is not sensitive to variance of data.</a:t>
            </a:r>
            <a:endParaRPr>
              <a:latin typeface="Golos Text"/>
              <a:ea typeface="Golos Text"/>
              <a:cs typeface="Golos Text"/>
              <a:sym typeface="Golos Text"/>
            </a:endParaRPr>
          </a:p>
          <a:p>
            <a:pPr marL="457200" lvl="0" indent="0" algn="l" rtl="0">
              <a:spcBef>
                <a:spcPts val="0"/>
              </a:spcBef>
              <a:spcAft>
                <a:spcPts val="0"/>
              </a:spcAft>
              <a:buNone/>
            </a:pPr>
            <a:endParaRPr>
              <a:latin typeface="Golos Text"/>
              <a:ea typeface="Golos Text"/>
              <a:cs typeface="Golos Text"/>
              <a:sym typeface="Golos Text"/>
            </a:endParaRPr>
          </a:p>
        </p:txBody>
      </p:sp>
      <p:pic>
        <p:nvPicPr>
          <p:cNvPr id="373" name="Google Shape;373;p44"/>
          <p:cNvPicPr preferRelativeResize="0"/>
          <p:nvPr/>
        </p:nvPicPr>
        <p:blipFill>
          <a:blip r:embed="rId3">
            <a:alphaModFix/>
          </a:blip>
          <a:stretch>
            <a:fillRect/>
          </a:stretch>
        </p:blipFill>
        <p:spPr>
          <a:xfrm>
            <a:off x="300400" y="707950"/>
            <a:ext cx="3379699" cy="2444754"/>
          </a:xfrm>
          <a:prstGeom prst="rect">
            <a:avLst/>
          </a:prstGeom>
          <a:noFill/>
          <a:ln w="9525" cap="flat" cmpd="sng">
            <a:solidFill>
              <a:schemeClr val="dk1"/>
            </a:solidFill>
            <a:prstDash val="solid"/>
            <a:round/>
            <a:headEnd type="none" w="sm" len="sm"/>
            <a:tailEnd type="none" w="sm" len="sm"/>
          </a:ln>
        </p:spPr>
      </p:pic>
      <p:pic>
        <p:nvPicPr>
          <p:cNvPr id="374" name="Google Shape;374;p44"/>
          <p:cNvPicPr preferRelativeResize="0"/>
          <p:nvPr/>
        </p:nvPicPr>
        <p:blipFill>
          <a:blip r:embed="rId4">
            <a:alphaModFix/>
          </a:blip>
          <a:stretch>
            <a:fillRect/>
          </a:stretch>
        </p:blipFill>
        <p:spPr>
          <a:xfrm>
            <a:off x="1985762" y="3324100"/>
            <a:ext cx="3135775" cy="1573250"/>
          </a:xfrm>
          <a:prstGeom prst="rect">
            <a:avLst/>
          </a:prstGeom>
          <a:noFill/>
          <a:ln w="9525" cap="flat" cmpd="sng">
            <a:solidFill>
              <a:schemeClr val="dk1"/>
            </a:solidFill>
            <a:prstDash val="solid"/>
            <a:round/>
            <a:headEnd type="none" w="sm" len="sm"/>
            <a:tailEnd type="none" w="sm" len="sm"/>
          </a:ln>
        </p:spPr>
      </p:pic>
      <p:pic>
        <p:nvPicPr>
          <p:cNvPr id="375" name="Google Shape;375;p44"/>
          <p:cNvPicPr preferRelativeResize="0"/>
          <p:nvPr/>
        </p:nvPicPr>
        <p:blipFill>
          <a:blip r:embed="rId5">
            <a:alphaModFix/>
          </a:blip>
          <a:stretch>
            <a:fillRect/>
          </a:stretch>
        </p:blipFill>
        <p:spPr>
          <a:xfrm>
            <a:off x="5350025" y="2327875"/>
            <a:ext cx="3078925" cy="2242075"/>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5"/>
          <p:cNvSpPr txBox="1">
            <a:spLocks noGrp="1"/>
          </p:cNvSpPr>
          <p:nvPr>
            <p:ph type="title"/>
          </p:nvPr>
        </p:nvSpPr>
        <p:spPr>
          <a:xfrm>
            <a:off x="715050" y="118700"/>
            <a:ext cx="7713900" cy="464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3000"/>
              <a:buNone/>
            </a:pPr>
            <a:r>
              <a:rPr lang="en" sz="2500"/>
              <a:t>Decision Tree Classifier</a:t>
            </a:r>
            <a:endParaRPr sz="2500"/>
          </a:p>
          <a:p>
            <a:pPr marL="0" lvl="0" indent="0" algn="l" rtl="0">
              <a:lnSpc>
                <a:spcPct val="115000"/>
              </a:lnSpc>
              <a:spcBef>
                <a:spcPts val="0"/>
              </a:spcBef>
              <a:spcAft>
                <a:spcPts val="0"/>
              </a:spcAft>
              <a:buSzPts val="3000"/>
              <a:buNone/>
            </a:pPr>
            <a:endParaRPr/>
          </a:p>
        </p:txBody>
      </p:sp>
      <p:sp>
        <p:nvSpPr>
          <p:cNvPr id="381" name="Google Shape;381;p45"/>
          <p:cNvSpPr txBox="1"/>
          <p:nvPr/>
        </p:nvSpPr>
        <p:spPr>
          <a:xfrm>
            <a:off x="4338550" y="901700"/>
            <a:ext cx="43203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olos Text"/>
                <a:ea typeface="Golos Text"/>
                <a:cs typeface="Golos Text"/>
                <a:sym typeface="Golos Text"/>
              </a:rPr>
              <a:t>.feature_importances_ by Sklearn:</a:t>
            </a:r>
            <a:endParaRPr>
              <a:latin typeface="Golos Text"/>
              <a:ea typeface="Golos Text"/>
              <a:cs typeface="Golos Text"/>
              <a:sym typeface="Golos Text"/>
            </a:endParaRPr>
          </a:p>
          <a:p>
            <a:pPr marL="457200" lvl="0" indent="-317500" algn="l" rtl="0">
              <a:spcBef>
                <a:spcPts val="0"/>
              </a:spcBef>
              <a:spcAft>
                <a:spcPts val="0"/>
              </a:spcAft>
              <a:buSzPts val="1400"/>
              <a:buFont typeface="Golos Text"/>
              <a:buChar char="-"/>
            </a:pPr>
            <a:r>
              <a:rPr lang="en">
                <a:latin typeface="Golos Text"/>
                <a:ea typeface="Golos Text"/>
                <a:cs typeface="Golos Text"/>
                <a:sym typeface="Golos Text"/>
              </a:rPr>
              <a:t>Pay Amounts, Utilized Amounts, Bill Amounts have high impact on model performance. </a:t>
            </a:r>
            <a:endParaRPr>
              <a:latin typeface="Golos Text"/>
              <a:ea typeface="Golos Text"/>
              <a:cs typeface="Golos Text"/>
              <a:sym typeface="Golos Text"/>
            </a:endParaRPr>
          </a:p>
          <a:p>
            <a:pPr marL="457200" lvl="0" indent="0" algn="l" rtl="0">
              <a:spcBef>
                <a:spcPts val="0"/>
              </a:spcBef>
              <a:spcAft>
                <a:spcPts val="0"/>
              </a:spcAft>
              <a:buNone/>
            </a:pPr>
            <a:endParaRPr>
              <a:latin typeface="Golos Text"/>
              <a:ea typeface="Golos Text"/>
              <a:cs typeface="Golos Text"/>
              <a:sym typeface="Golos Text"/>
            </a:endParaRPr>
          </a:p>
        </p:txBody>
      </p:sp>
      <p:pic>
        <p:nvPicPr>
          <p:cNvPr id="382" name="Google Shape;382;p45"/>
          <p:cNvPicPr preferRelativeResize="0"/>
          <p:nvPr/>
        </p:nvPicPr>
        <p:blipFill>
          <a:blip r:embed="rId3">
            <a:alphaModFix/>
          </a:blip>
          <a:stretch>
            <a:fillRect/>
          </a:stretch>
        </p:blipFill>
        <p:spPr>
          <a:xfrm>
            <a:off x="402175" y="2047950"/>
            <a:ext cx="4870956" cy="2600876"/>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6"/>
          <p:cNvSpPr txBox="1">
            <a:spLocks noGrp="1"/>
          </p:cNvSpPr>
          <p:nvPr>
            <p:ph type="title"/>
          </p:nvPr>
        </p:nvSpPr>
        <p:spPr>
          <a:xfrm>
            <a:off x="715050" y="118700"/>
            <a:ext cx="7713900" cy="464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3000"/>
              <a:buNone/>
            </a:pPr>
            <a:r>
              <a:rPr lang="en" sz="2500"/>
              <a:t>Gaussian Naive Bayes</a:t>
            </a:r>
            <a:endParaRPr sz="2500"/>
          </a:p>
          <a:p>
            <a:pPr marL="0" lvl="0" indent="0" algn="l" rtl="0">
              <a:lnSpc>
                <a:spcPct val="115000"/>
              </a:lnSpc>
              <a:spcBef>
                <a:spcPts val="0"/>
              </a:spcBef>
              <a:spcAft>
                <a:spcPts val="0"/>
              </a:spcAft>
              <a:buSzPts val="3000"/>
              <a:buNone/>
            </a:pPr>
            <a:endParaRPr/>
          </a:p>
        </p:txBody>
      </p:sp>
      <p:sp>
        <p:nvSpPr>
          <p:cNvPr id="388" name="Google Shape;388;p46"/>
          <p:cNvSpPr txBox="1"/>
          <p:nvPr/>
        </p:nvSpPr>
        <p:spPr>
          <a:xfrm>
            <a:off x="3959250" y="975725"/>
            <a:ext cx="4616400" cy="1477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Golos Text"/>
              <a:buChar char="-"/>
            </a:pPr>
            <a:r>
              <a:rPr lang="en">
                <a:latin typeface="Golos Text"/>
                <a:ea typeface="Golos Text"/>
                <a:cs typeface="Golos Text"/>
                <a:sym typeface="Golos Text"/>
              </a:rPr>
              <a:t>Built this model with Sklearn.</a:t>
            </a:r>
            <a:endParaRPr>
              <a:latin typeface="Golos Text"/>
              <a:ea typeface="Golos Text"/>
              <a:cs typeface="Golos Text"/>
              <a:sym typeface="Golos Text"/>
            </a:endParaRPr>
          </a:p>
          <a:p>
            <a:pPr marL="457200" lvl="0" indent="-317500" algn="l" rtl="0">
              <a:spcBef>
                <a:spcPts val="0"/>
              </a:spcBef>
              <a:spcAft>
                <a:spcPts val="0"/>
              </a:spcAft>
              <a:buSzPts val="1400"/>
              <a:buFont typeface="Golos Text"/>
              <a:buChar char="-"/>
            </a:pPr>
            <a:r>
              <a:rPr lang="en">
                <a:latin typeface="Golos Text"/>
                <a:ea typeface="Golos Text"/>
                <a:cs typeface="Golos Text"/>
                <a:sym typeface="Golos Text"/>
              </a:rPr>
              <a:t>Imported all the necessary modules.</a:t>
            </a:r>
            <a:endParaRPr>
              <a:latin typeface="Golos Text"/>
              <a:ea typeface="Golos Text"/>
              <a:cs typeface="Golos Text"/>
              <a:sym typeface="Golos Text"/>
            </a:endParaRPr>
          </a:p>
          <a:p>
            <a:pPr marL="457200" lvl="0" indent="-317500" algn="l" rtl="0">
              <a:spcBef>
                <a:spcPts val="0"/>
              </a:spcBef>
              <a:spcAft>
                <a:spcPts val="0"/>
              </a:spcAft>
              <a:buSzPts val="1400"/>
              <a:buFont typeface="Golos Text"/>
              <a:buChar char="-"/>
            </a:pPr>
            <a:r>
              <a:rPr lang="en">
                <a:latin typeface="Golos Text"/>
                <a:ea typeface="Golos Text"/>
                <a:cs typeface="Golos Text"/>
                <a:sym typeface="Golos Text"/>
              </a:rPr>
              <a:t>Did not require feature scaling as the model is based on probability, assumes that features follow a Gaussian (normal) distribution.</a:t>
            </a:r>
            <a:endParaRPr>
              <a:latin typeface="Golos Text"/>
              <a:ea typeface="Golos Text"/>
              <a:cs typeface="Golos Text"/>
              <a:sym typeface="Golos Text"/>
            </a:endParaRPr>
          </a:p>
          <a:p>
            <a:pPr marL="457200" lvl="0" indent="0" algn="l" rtl="0">
              <a:spcBef>
                <a:spcPts val="0"/>
              </a:spcBef>
              <a:spcAft>
                <a:spcPts val="0"/>
              </a:spcAft>
              <a:buNone/>
            </a:pPr>
            <a:endParaRPr>
              <a:latin typeface="Golos Text"/>
              <a:ea typeface="Golos Text"/>
              <a:cs typeface="Golos Text"/>
              <a:sym typeface="Golos Text"/>
            </a:endParaRPr>
          </a:p>
        </p:txBody>
      </p:sp>
      <p:pic>
        <p:nvPicPr>
          <p:cNvPr id="389" name="Google Shape;389;p46"/>
          <p:cNvPicPr preferRelativeResize="0"/>
          <p:nvPr/>
        </p:nvPicPr>
        <p:blipFill>
          <a:blip r:embed="rId3">
            <a:alphaModFix/>
          </a:blip>
          <a:stretch>
            <a:fillRect/>
          </a:stretch>
        </p:blipFill>
        <p:spPr>
          <a:xfrm>
            <a:off x="379300" y="803700"/>
            <a:ext cx="3327726" cy="2318475"/>
          </a:xfrm>
          <a:prstGeom prst="rect">
            <a:avLst/>
          </a:prstGeom>
          <a:noFill/>
          <a:ln w="9525" cap="flat" cmpd="sng">
            <a:solidFill>
              <a:schemeClr val="dk1"/>
            </a:solidFill>
            <a:prstDash val="solid"/>
            <a:round/>
            <a:headEnd type="none" w="sm" len="sm"/>
            <a:tailEnd type="none" w="sm" len="sm"/>
          </a:ln>
        </p:spPr>
      </p:pic>
      <p:pic>
        <p:nvPicPr>
          <p:cNvPr id="390" name="Google Shape;390;p46"/>
          <p:cNvPicPr preferRelativeResize="0"/>
          <p:nvPr/>
        </p:nvPicPr>
        <p:blipFill>
          <a:blip r:embed="rId4">
            <a:alphaModFix/>
          </a:blip>
          <a:stretch>
            <a:fillRect/>
          </a:stretch>
        </p:blipFill>
        <p:spPr>
          <a:xfrm>
            <a:off x="1123828" y="3417075"/>
            <a:ext cx="3547875" cy="1316925"/>
          </a:xfrm>
          <a:prstGeom prst="rect">
            <a:avLst/>
          </a:prstGeom>
          <a:noFill/>
          <a:ln w="9525" cap="flat" cmpd="sng">
            <a:solidFill>
              <a:schemeClr val="dk1"/>
            </a:solidFill>
            <a:prstDash val="solid"/>
            <a:round/>
            <a:headEnd type="none" w="sm" len="sm"/>
            <a:tailEnd type="none" w="sm" len="sm"/>
          </a:ln>
        </p:spPr>
      </p:pic>
      <p:pic>
        <p:nvPicPr>
          <p:cNvPr id="391" name="Google Shape;391;p46"/>
          <p:cNvPicPr preferRelativeResize="0"/>
          <p:nvPr/>
        </p:nvPicPr>
        <p:blipFill>
          <a:blip r:embed="rId5">
            <a:alphaModFix/>
          </a:blip>
          <a:stretch>
            <a:fillRect/>
          </a:stretch>
        </p:blipFill>
        <p:spPr>
          <a:xfrm>
            <a:off x="4980275" y="2429825"/>
            <a:ext cx="2801101" cy="2040675"/>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0"/>
          <p:cNvSpPr txBox="1">
            <a:spLocks noGrp="1"/>
          </p:cNvSpPr>
          <p:nvPr>
            <p:ph type="title"/>
          </p:nvPr>
        </p:nvSpPr>
        <p:spPr>
          <a:xfrm>
            <a:off x="511575" y="2256638"/>
            <a:ext cx="7713900" cy="183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600"/>
              <a:buNone/>
            </a:pPr>
            <a:r>
              <a:rPr lang="en" sz="6000">
                <a:latin typeface="Ramabhadra"/>
                <a:ea typeface="Ramabhadra"/>
                <a:cs typeface="Ramabhadra"/>
                <a:sym typeface="Ramabhadra"/>
              </a:rPr>
              <a:t>Classification</a:t>
            </a:r>
            <a:endParaRPr sz="6000">
              <a:latin typeface="Ramabhadra"/>
              <a:ea typeface="Ramabhadra"/>
              <a:cs typeface="Ramabhadra"/>
              <a:sym typeface="Ramabhadra"/>
            </a:endParaRPr>
          </a:p>
          <a:p>
            <a:pPr marL="0" lvl="0" indent="0" algn="l" rtl="0">
              <a:lnSpc>
                <a:spcPct val="115000"/>
              </a:lnSpc>
              <a:spcBef>
                <a:spcPts val="0"/>
              </a:spcBef>
              <a:spcAft>
                <a:spcPts val="0"/>
              </a:spcAft>
              <a:buSzPts val="3600"/>
              <a:buNone/>
            </a:pPr>
            <a:r>
              <a:rPr lang="en" sz="2000"/>
              <a:t>credit_dataset.csv</a:t>
            </a:r>
            <a:endParaRPr sz="2000"/>
          </a:p>
        </p:txBody>
      </p:sp>
      <p:sp>
        <p:nvSpPr>
          <p:cNvPr id="190" name="Google Shape;190;p20"/>
          <p:cNvSpPr txBox="1">
            <a:spLocks noGrp="1"/>
          </p:cNvSpPr>
          <p:nvPr>
            <p:ph type="title" idx="2"/>
          </p:nvPr>
        </p:nvSpPr>
        <p:spPr>
          <a:xfrm>
            <a:off x="511575" y="1034875"/>
            <a:ext cx="2035200" cy="107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6000"/>
              <a:buNone/>
            </a:pPr>
            <a:r>
              <a:rPr lang="en" sz="8000"/>
              <a:t>01</a:t>
            </a:r>
            <a:endParaRPr sz="80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7"/>
          <p:cNvSpPr txBox="1">
            <a:spLocks noGrp="1"/>
          </p:cNvSpPr>
          <p:nvPr>
            <p:ph type="title"/>
          </p:nvPr>
        </p:nvSpPr>
        <p:spPr>
          <a:xfrm>
            <a:off x="715050" y="118700"/>
            <a:ext cx="7713900" cy="464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3000"/>
              <a:buNone/>
            </a:pPr>
            <a:r>
              <a:rPr lang="en" sz="2500"/>
              <a:t>Support Vector Classifier (SVC)</a:t>
            </a:r>
            <a:endParaRPr sz="2500"/>
          </a:p>
          <a:p>
            <a:pPr marL="0" lvl="0" indent="0" algn="l" rtl="0">
              <a:lnSpc>
                <a:spcPct val="115000"/>
              </a:lnSpc>
              <a:spcBef>
                <a:spcPts val="0"/>
              </a:spcBef>
              <a:spcAft>
                <a:spcPts val="0"/>
              </a:spcAft>
              <a:buSzPts val="3000"/>
              <a:buNone/>
            </a:pPr>
            <a:endParaRPr/>
          </a:p>
        </p:txBody>
      </p:sp>
      <p:sp>
        <p:nvSpPr>
          <p:cNvPr id="397" name="Google Shape;397;p47"/>
          <p:cNvSpPr txBox="1"/>
          <p:nvPr/>
        </p:nvSpPr>
        <p:spPr>
          <a:xfrm>
            <a:off x="3959250" y="975725"/>
            <a:ext cx="4616400" cy="1262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Golos Text"/>
              <a:buChar char="-"/>
            </a:pPr>
            <a:r>
              <a:rPr lang="en">
                <a:latin typeface="Golos Text"/>
                <a:ea typeface="Golos Text"/>
                <a:cs typeface="Golos Text"/>
                <a:sym typeface="Golos Text"/>
              </a:rPr>
              <a:t>Built this model with Sklearn.</a:t>
            </a:r>
            <a:endParaRPr>
              <a:latin typeface="Golos Text"/>
              <a:ea typeface="Golos Text"/>
              <a:cs typeface="Golos Text"/>
              <a:sym typeface="Golos Text"/>
            </a:endParaRPr>
          </a:p>
          <a:p>
            <a:pPr marL="457200" lvl="0" indent="-317500" algn="l" rtl="0">
              <a:spcBef>
                <a:spcPts val="0"/>
              </a:spcBef>
              <a:spcAft>
                <a:spcPts val="0"/>
              </a:spcAft>
              <a:buSzPts val="1400"/>
              <a:buFont typeface="Golos Text"/>
              <a:buChar char="-"/>
            </a:pPr>
            <a:r>
              <a:rPr lang="en">
                <a:latin typeface="Golos Text"/>
                <a:ea typeface="Golos Text"/>
                <a:cs typeface="Golos Text"/>
                <a:sym typeface="Golos Text"/>
              </a:rPr>
              <a:t>Imported all the necessary modules.</a:t>
            </a:r>
            <a:endParaRPr>
              <a:latin typeface="Golos Text"/>
              <a:ea typeface="Golos Text"/>
              <a:cs typeface="Golos Text"/>
              <a:sym typeface="Golos Text"/>
            </a:endParaRPr>
          </a:p>
          <a:p>
            <a:pPr marL="457200" lvl="0" indent="-317500" algn="l" rtl="0">
              <a:spcBef>
                <a:spcPts val="0"/>
              </a:spcBef>
              <a:spcAft>
                <a:spcPts val="0"/>
              </a:spcAft>
              <a:buSzPts val="1400"/>
              <a:buFont typeface="Golos Text"/>
              <a:buChar char="-"/>
            </a:pPr>
            <a:r>
              <a:rPr lang="en">
                <a:latin typeface="Golos Text"/>
                <a:ea typeface="Golos Text"/>
                <a:cs typeface="Golos Text"/>
                <a:sym typeface="Golos Text"/>
              </a:rPr>
              <a:t>Did feature scaling.</a:t>
            </a:r>
            <a:endParaRPr>
              <a:latin typeface="Golos Text"/>
              <a:ea typeface="Golos Text"/>
              <a:cs typeface="Golos Text"/>
              <a:sym typeface="Golos Text"/>
            </a:endParaRPr>
          </a:p>
          <a:p>
            <a:pPr marL="457200" lvl="0" indent="-317500" algn="l" rtl="0">
              <a:spcBef>
                <a:spcPts val="0"/>
              </a:spcBef>
              <a:spcAft>
                <a:spcPts val="0"/>
              </a:spcAft>
              <a:buSzPts val="1400"/>
              <a:buFont typeface="Golos Text"/>
              <a:buChar char="-"/>
            </a:pPr>
            <a:r>
              <a:rPr lang="en">
                <a:latin typeface="Golos Text"/>
                <a:ea typeface="Golos Text"/>
                <a:cs typeface="Golos Text"/>
                <a:sym typeface="Golos Text"/>
              </a:rPr>
              <a:t>Created a pipeline.</a:t>
            </a:r>
            <a:endParaRPr>
              <a:latin typeface="Golos Text"/>
              <a:ea typeface="Golos Text"/>
              <a:cs typeface="Golos Text"/>
              <a:sym typeface="Golos Text"/>
            </a:endParaRPr>
          </a:p>
          <a:p>
            <a:pPr marL="457200" lvl="0" indent="0" algn="l" rtl="0">
              <a:spcBef>
                <a:spcPts val="0"/>
              </a:spcBef>
              <a:spcAft>
                <a:spcPts val="0"/>
              </a:spcAft>
              <a:buNone/>
            </a:pPr>
            <a:endParaRPr>
              <a:latin typeface="Golos Text"/>
              <a:ea typeface="Golos Text"/>
              <a:cs typeface="Golos Text"/>
              <a:sym typeface="Golos Text"/>
            </a:endParaRPr>
          </a:p>
        </p:txBody>
      </p:sp>
      <p:pic>
        <p:nvPicPr>
          <p:cNvPr id="398" name="Google Shape;398;p47"/>
          <p:cNvPicPr preferRelativeResize="0"/>
          <p:nvPr/>
        </p:nvPicPr>
        <p:blipFill>
          <a:blip r:embed="rId3">
            <a:alphaModFix/>
          </a:blip>
          <a:stretch>
            <a:fillRect/>
          </a:stretch>
        </p:blipFill>
        <p:spPr>
          <a:xfrm>
            <a:off x="411425" y="781450"/>
            <a:ext cx="3002149" cy="2397201"/>
          </a:xfrm>
          <a:prstGeom prst="rect">
            <a:avLst/>
          </a:prstGeom>
          <a:noFill/>
          <a:ln w="9525" cap="flat" cmpd="sng">
            <a:solidFill>
              <a:schemeClr val="dk1"/>
            </a:solidFill>
            <a:prstDash val="solid"/>
            <a:round/>
            <a:headEnd type="none" w="sm" len="sm"/>
            <a:tailEnd type="none" w="sm" len="sm"/>
          </a:ln>
        </p:spPr>
      </p:pic>
      <p:pic>
        <p:nvPicPr>
          <p:cNvPr id="399" name="Google Shape;399;p47"/>
          <p:cNvPicPr preferRelativeResize="0"/>
          <p:nvPr/>
        </p:nvPicPr>
        <p:blipFill>
          <a:blip r:embed="rId4">
            <a:alphaModFix/>
          </a:blip>
          <a:stretch>
            <a:fillRect/>
          </a:stretch>
        </p:blipFill>
        <p:spPr>
          <a:xfrm>
            <a:off x="984975" y="3377300"/>
            <a:ext cx="3658975" cy="1363500"/>
          </a:xfrm>
          <a:prstGeom prst="rect">
            <a:avLst/>
          </a:prstGeom>
          <a:noFill/>
          <a:ln w="9525" cap="flat" cmpd="sng">
            <a:solidFill>
              <a:schemeClr val="dk1"/>
            </a:solidFill>
            <a:prstDash val="solid"/>
            <a:round/>
            <a:headEnd type="none" w="sm" len="sm"/>
            <a:tailEnd type="none" w="sm" len="sm"/>
          </a:ln>
        </p:spPr>
      </p:pic>
      <p:pic>
        <p:nvPicPr>
          <p:cNvPr id="400" name="Google Shape;400;p47"/>
          <p:cNvPicPr preferRelativeResize="0"/>
          <p:nvPr/>
        </p:nvPicPr>
        <p:blipFill>
          <a:blip r:embed="rId5">
            <a:alphaModFix/>
          </a:blip>
          <a:stretch>
            <a:fillRect/>
          </a:stretch>
        </p:blipFill>
        <p:spPr>
          <a:xfrm>
            <a:off x="4953600" y="2664300"/>
            <a:ext cx="2780150" cy="207650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8"/>
          <p:cNvSpPr txBox="1">
            <a:spLocks noGrp="1"/>
          </p:cNvSpPr>
          <p:nvPr>
            <p:ph type="title"/>
          </p:nvPr>
        </p:nvSpPr>
        <p:spPr>
          <a:xfrm>
            <a:off x="715050" y="118700"/>
            <a:ext cx="7713900" cy="464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3000"/>
              <a:buNone/>
            </a:pPr>
            <a:r>
              <a:rPr lang="en" sz="2500"/>
              <a:t>Random Forest Classifier</a:t>
            </a:r>
            <a:endParaRPr sz="2500"/>
          </a:p>
          <a:p>
            <a:pPr marL="0" lvl="0" indent="0" algn="l" rtl="0">
              <a:lnSpc>
                <a:spcPct val="115000"/>
              </a:lnSpc>
              <a:spcBef>
                <a:spcPts val="0"/>
              </a:spcBef>
              <a:spcAft>
                <a:spcPts val="0"/>
              </a:spcAft>
              <a:buSzPts val="3000"/>
              <a:buNone/>
            </a:pPr>
            <a:endParaRPr/>
          </a:p>
        </p:txBody>
      </p:sp>
      <p:sp>
        <p:nvSpPr>
          <p:cNvPr id="406" name="Google Shape;406;p48"/>
          <p:cNvSpPr txBox="1"/>
          <p:nvPr/>
        </p:nvSpPr>
        <p:spPr>
          <a:xfrm>
            <a:off x="4366275" y="1003475"/>
            <a:ext cx="4616400" cy="1262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Golos Text"/>
              <a:buChar char="-"/>
            </a:pPr>
            <a:r>
              <a:rPr lang="en">
                <a:latin typeface="Golos Text"/>
                <a:ea typeface="Golos Text"/>
                <a:cs typeface="Golos Text"/>
                <a:sym typeface="Golos Text"/>
              </a:rPr>
              <a:t>Built this model with Sklearn.</a:t>
            </a:r>
            <a:endParaRPr>
              <a:latin typeface="Golos Text"/>
              <a:ea typeface="Golos Text"/>
              <a:cs typeface="Golos Text"/>
              <a:sym typeface="Golos Text"/>
            </a:endParaRPr>
          </a:p>
          <a:p>
            <a:pPr marL="457200" lvl="0" indent="-317500" algn="l" rtl="0">
              <a:spcBef>
                <a:spcPts val="0"/>
              </a:spcBef>
              <a:spcAft>
                <a:spcPts val="0"/>
              </a:spcAft>
              <a:buSzPts val="1400"/>
              <a:buFont typeface="Golos Text"/>
              <a:buChar char="-"/>
            </a:pPr>
            <a:r>
              <a:rPr lang="en">
                <a:latin typeface="Golos Text"/>
                <a:ea typeface="Golos Text"/>
                <a:cs typeface="Golos Text"/>
                <a:sym typeface="Golos Text"/>
              </a:rPr>
              <a:t>Imported all the necessary modules.</a:t>
            </a:r>
            <a:endParaRPr>
              <a:latin typeface="Golos Text"/>
              <a:ea typeface="Golos Text"/>
              <a:cs typeface="Golos Text"/>
              <a:sym typeface="Golos Text"/>
            </a:endParaRPr>
          </a:p>
          <a:p>
            <a:pPr marL="457200" lvl="0" indent="-317500" algn="l" rtl="0">
              <a:spcBef>
                <a:spcPts val="0"/>
              </a:spcBef>
              <a:spcAft>
                <a:spcPts val="0"/>
              </a:spcAft>
              <a:buSzPts val="1400"/>
              <a:buFont typeface="Golos Text"/>
              <a:buChar char="-"/>
            </a:pPr>
            <a:r>
              <a:rPr lang="en">
                <a:latin typeface="Golos Text"/>
                <a:ea typeface="Golos Text"/>
                <a:cs typeface="Golos Text"/>
                <a:sym typeface="Golos Text"/>
              </a:rPr>
              <a:t>Did not require feature scaling as model is based on decision trees, and is not sensitive to scale of features.</a:t>
            </a:r>
            <a:endParaRPr>
              <a:latin typeface="Golos Text"/>
              <a:ea typeface="Golos Text"/>
              <a:cs typeface="Golos Text"/>
              <a:sym typeface="Golos Text"/>
            </a:endParaRPr>
          </a:p>
        </p:txBody>
      </p:sp>
      <p:pic>
        <p:nvPicPr>
          <p:cNvPr id="407" name="Google Shape;407;p48"/>
          <p:cNvPicPr preferRelativeResize="0"/>
          <p:nvPr/>
        </p:nvPicPr>
        <p:blipFill>
          <a:blip r:embed="rId3">
            <a:alphaModFix/>
          </a:blip>
          <a:stretch>
            <a:fillRect/>
          </a:stretch>
        </p:blipFill>
        <p:spPr>
          <a:xfrm>
            <a:off x="291175" y="805825"/>
            <a:ext cx="3834724" cy="2378425"/>
          </a:xfrm>
          <a:prstGeom prst="rect">
            <a:avLst/>
          </a:prstGeom>
          <a:noFill/>
          <a:ln w="9525" cap="flat" cmpd="sng">
            <a:solidFill>
              <a:schemeClr val="dk1"/>
            </a:solidFill>
            <a:prstDash val="solid"/>
            <a:round/>
            <a:headEnd type="none" w="sm" len="sm"/>
            <a:tailEnd type="none" w="sm" len="sm"/>
          </a:ln>
        </p:spPr>
      </p:pic>
      <p:pic>
        <p:nvPicPr>
          <p:cNvPr id="408" name="Google Shape;408;p48"/>
          <p:cNvPicPr preferRelativeResize="0"/>
          <p:nvPr/>
        </p:nvPicPr>
        <p:blipFill>
          <a:blip r:embed="rId4">
            <a:alphaModFix/>
          </a:blip>
          <a:stretch>
            <a:fillRect/>
          </a:stretch>
        </p:blipFill>
        <p:spPr>
          <a:xfrm>
            <a:off x="753700" y="3407275"/>
            <a:ext cx="3945749" cy="1436619"/>
          </a:xfrm>
          <a:prstGeom prst="rect">
            <a:avLst/>
          </a:prstGeom>
          <a:noFill/>
          <a:ln w="9525" cap="flat" cmpd="sng">
            <a:solidFill>
              <a:schemeClr val="dk1"/>
            </a:solidFill>
            <a:prstDash val="solid"/>
            <a:round/>
            <a:headEnd type="none" w="sm" len="sm"/>
            <a:tailEnd type="none" w="sm" len="sm"/>
          </a:ln>
        </p:spPr>
      </p:pic>
      <p:pic>
        <p:nvPicPr>
          <p:cNvPr id="409" name="Google Shape;409;p48"/>
          <p:cNvPicPr preferRelativeResize="0"/>
          <p:nvPr/>
        </p:nvPicPr>
        <p:blipFill>
          <a:blip r:embed="rId5">
            <a:alphaModFix/>
          </a:blip>
          <a:stretch>
            <a:fillRect/>
          </a:stretch>
        </p:blipFill>
        <p:spPr>
          <a:xfrm>
            <a:off x="4949199" y="2553100"/>
            <a:ext cx="3340975" cy="2290801"/>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49"/>
          <p:cNvSpPr txBox="1">
            <a:spLocks noGrp="1"/>
          </p:cNvSpPr>
          <p:nvPr>
            <p:ph type="title"/>
          </p:nvPr>
        </p:nvSpPr>
        <p:spPr>
          <a:xfrm>
            <a:off x="715050" y="118700"/>
            <a:ext cx="7713900" cy="464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3000"/>
              <a:buNone/>
            </a:pPr>
            <a:r>
              <a:rPr lang="en" sz="2500"/>
              <a:t>Random Forest Classifier</a:t>
            </a:r>
            <a:endParaRPr sz="2500"/>
          </a:p>
          <a:p>
            <a:pPr marL="0" lvl="0" indent="0" algn="l" rtl="0">
              <a:lnSpc>
                <a:spcPct val="115000"/>
              </a:lnSpc>
              <a:spcBef>
                <a:spcPts val="0"/>
              </a:spcBef>
              <a:spcAft>
                <a:spcPts val="0"/>
              </a:spcAft>
              <a:buSzPts val="3000"/>
              <a:buNone/>
            </a:pPr>
            <a:endParaRPr/>
          </a:p>
        </p:txBody>
      </p:sp>
      <p:pic>
        <p:nvPicPr>
          <p:cNvPr id="415" name="Google Shape;415;p49"/>
          <p:cNvPicPr preferRelativeResize="0"/>
          <p:nvPr/>
        </p:nvPicPr>
        <p:blipFill>
          <a:blip r:embed="rId3">
            <a:alphaModFix/>
          </a:blip>
          <a:stretch>
            <a:fillRect/>
          </a:stretch>
        </p:blipFill>
        <p:spPr>
          <a:xfrm>
            <a:off x="503925" y="2041725"/>
            <a:ext cx="4769100" cy="2579199"/>
          </a:xfrm>
          <a:prstGeom prst="rect">
            <a:avLst/>
          </a:prstGeom>
          <a:noFill/>
          <a:ln w="9525" cap="flat" cmpd="sng">
            <a:solidFill>
              <a:schemeClr val="dk1"/>
            </a:solidFill>
            <a:prstDash val="solid"/>
            <a:round/>
            <a:headEnd type="none" w="sm" len="sm"/>
            <a:tailEnd type="none" w="sm" len="sm"/>
          </a:ln>
        </p:spPr>
      </p:pic>
      <p:sp>
        <p:nvSpPr>
          <p:cNvPr id="416" name="Google Shape;416;p49"/>
          <p:cNvSpPr txBox="1"/>
          <p:nvPr/>
        </p:nvSpPr>
        <p:spPr>
          <a:xfrm>
            <a:off x="4366275" y="1003475"/>
            <a:ext cx="461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Golos Text"/>
              <a:ea typeface="Golos Text"/>
              <a:cs typeface="Golos Text"/>
              <a:sym typeface="Golos Text"/>
            </a:endParaRPr>
          </a:p>
        </p:txBody>
      </p:sp>
      <p:sp>
        <p:nvSpPr>
          <p:cNvPr id="417" name="Google Shape;417;p49"/>
          <p:cNvSpPr txBox="1"/>
          <p:nvPr/>
        </p:nvSpPr>
        <p:spPr>
          <a:xfrm>
            <a:off x="4338550" y="901700"/>
            <a:ext cx="43203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olos Text"/>
                <a:ea typeface="Golos Text"/>
                <a:cs typeface="Golos Text"/>
                <a:sym typeface="Golos Text"/>
              </a:rPr>
              <a:t>.feature_importances_ by Sklearn:</a:t>
            </a:r>
            <a:endParaRPr>
              <a:latin typeface="Golos Text"/>
              <a:ea typeface="Golos Text"/>
              <a:cs typeface="Golos Text"/>
              <a:sym typeface="Golos Text"/>
            </a:endParaRPr>
          </a:p>
          <a:p>
            <a:pPr marL="457200" lvl="0" indent="-317500" algn="l" rtl="0">
              <a:spcBef>
                <a:spcPts val="0"/>
              </a:spcBef>
              <a:spcAft>
                <a:spcPts val="0"/>
              </a:spcAft>
              <a:buSzPts val="1400"/>
              <a:buFont typeface="Golos Text"/>
              <a:buChar char="-"/>
            </a:pPr>
            <a:r>
              <a:rPr lang="en">
                <a:latin typeface="Golos Text"/>
                <a:ea typeface="Golos Text"/>
                <a:cs typeface="Golos Text"/>
                <a:sym typeface="Golos Text"/>
              </a:rPr>
              <a:t>Pay Amounts, Utilized Amounts, Bill Amounts have high impact on model performance. </a:t>
            </a:r>
            <a:endParaRPr>
              <a:latin typeface="Golos Text"/>
              <a:ea typeface="Golos Text"/>
              <a:cs typeface="Golos Text"/>
              <a:sym typeface="Golos Text"/>
            </a:endParaRPr>
          </a:p>
          <a:p>
            <a:pPr marL="457200" lvl="0" indent="0" algn="l" rtl="0">
              <a:spcBef>
                <a:spcPts val="0"/>
              </a:spcBef>
              <a:spcAft>
                <a:spcPts val="0"/>
              </a:spcAft>
              <a:buNone/>
            </a:pPr>
            <a:endParaRPr>
              <a:latin typeface="Golos Text"/>
              <a:ea typeface="Golos Text"/>
              <a:cs typeface="Golos Text"/>
              <a:sym typeface="Golos Tex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50"/>
          <p:cNvSpPr txBox="1">
            <a:spLocks noGrp="1"/>
          </p:cNvSpPr>
          <p:nvPr>
            <p:ph type="title"/>
          </p:nvPr>
        </p:nvSpPr>
        <p:spPr>
          <a:xfrm>
            <a:off x="511575" y="2256638"/>
            <a:ext cx="7713900" cy="183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600"/>
              <a:buNone/>
            </a:pPr>
            <a:r>
              <a:rPr lang="en" sz="5500">
                <a:latin typeface="Ramabhadra"/>
                <a:ea typeface="Ramabhadra"/>
                <a:cs typeface="Ramabhadra"/>
                <a:sym typeface="Ramabhadra"/>
              </a:rPr>
              <a:t>Choosing the One</a:t>
            </a:r>
            <a:endParaRPr sz="5100">
              <a:latin typeface="Ramabhadra"/>
              <a:ea typeface="Ramabhadra"/>
              <a:cs typeface="Ramabhadra"/>
              <a:sym typeface="Ramabhadra"/>
            </a:endParaRPr>
          </a:p>
          <a:p>
            <a:pPr marL="0" lvl="0" indent="0" algn="l" rtl="0">
              <a:lnSpc>
                <a:spcPct val="115000"/>
              </a:lnSpc>
              <a:spcBef>
                <a:spcPts val="0"/>
              </a:spcBef>
              <a:spcAft>
                <a:spcPts val="0"/>
              </a:spcAft>
              <a:buSzPts val="3600"/>
              <a:buNone/>
            </a:pPr>
            <a:r>
              <a:rPr lang="en" sz="2000"/>
              <a:t>credit_dataset.csv</a:t>
            </a:r>
            <a:endParaRPr sz="2000"/>
          </a:p>
          <a:p>
            <a:pPr marL="0" lvl="0" indent="0" algn="l" rtl="0">
              <a:lnSpc>
                <a:spcPct val="115000"/>
              </a:lnSpc>
              <a:spcBef>
                <a:spcPts val="0"/>
              </a:spcBef>
              <a:spcAft>
                <a:spcPts val="0"/>
              </a:spcAft>
              <a:buSzPts val="3600"/>
              <a:buNone/>
            </a:pPr>
            <a:endParaRPr sz="2000"/>
          </a:p>
        </p:txBody>
      </p:sp>
      <p:sp>
        <p:nvSpPr>
          <p:cNvPr id="423" name="Google Shape;423;p50"/>
          <p:cNvSpPr txBox="1">
            <a:spLocks noGrp="1"/>
          </p:cNvSpPr>
          <p:nvPr>
            <p:ph type="title" idx="2"/>
          </p:nvPr>
        </p:nvSpPr>
        <p:spPr>
          <a:xfrm>
            <a:off x="511575" y="1034875"/>
            <a:ext cx="2035200" cy="107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6000"/>
              <a:buNone/>
            </a:pPr>
            <a:r>
              <a:rPr lang="en" sz="8000"/>
              <a:t>01</a:t>
            </a:r>
            <a:endParaRPr sz="80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51"/>
          <p:cNvSpPr txBox="1">
            <a:spLocks noGrp="1"/>
          </p:cNvSpPr>
          <p:nvPr>
            <p:ph type="title"/>
          </p:nvPr>
        </p:nvSpPr>
        <p:spPr>
          <a:xfrm>
            <a:off x="715050" y="118700"/>
            <a:ext cx="7713900" cy="464100"/>
          </a:xfrm>
          <a:prstGeom prst="rect">
            <a:avLst/>
          </a:prstGeom>
          <a:noFill/>
          <a:ln>
            <a:noFill/>
          </a:ln>
        </p:spPr>
        <p:txBody>
          <a:bodyPr spcFirstLastPara="1" wrap="square" lIns="91425" tIns="91425" rIns="91425" bIns="91425" anchor="t" anchorCtr="0">
            <a:noAutofit/>
          </a:bodyPr>
          <a:lstStyle/>
          <a:p>
            <a:pPr marL="457200" lvl="0" indent="-387350" algn="ctr" rtl="0">
              <a:lnSpc>
                <a:spcPct val="115000"/>
              </a:lnSpc>
              <a:spcBef>
                <a:spcPts val="0"/>
              </a:spcBef>
              <a:spcAft>
                <a:spcPts val="0"/>
              </a:spcAft>
              <a:buSzPts val="2500"/>
              <a:buAutoNum type="arabicPeriod"/>
            </a:pPr>
            <a:r>
              <a:rPr lang="en" sz="2500"/>
              <a:t>Comparing Confusion Matrix and Classification Reports</a:t>
            </a:r>
            <a:endParaRPr sz="2500"/>
          </a:p>
          <a:p>
            <a:pPr marL="0" lvl="0" indent="0" algn="l" rtl="0">
              <a:lnSpc>
                <a:spcPct val="115000"/>
              </a:lnSpc>
              <a:spcBef>
                <a:spcPts val="0"/>
              </a:spcBef>
              <a:spcAft>
                <a:spcPts val="0"/>
              </a:spcAft>
              <a:buSzPts val="3000"/>
              <a:buNone/>
            </a:pPr>
            <a:endParaRPr/>
          </a:p>
        </p:txBody>
      </p:sp>
      <p:sp>
        <p:nvSpPr>
          <p:cNvPr id="429" name="Google Shape;429;p51"/>
          <p:cNvSpPr txBox="1"/>
          <p:nvPr/>
        </p:nvSpPr>
        <p:spPr>
          <a:xfrm>
            <a:off x="4366275" y="1003475"/>
            <a:ext cx="461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Golos Text"/>
              <a:ea typeface="Golos Text"/>
              <a:cs typeface="Golos Text"/>
              <a:sym typeface="Golos Text"/>
            </a:endParaRPr>
          </a:p>
        </p:txBody>
      </p:sp>
      <p:pic>
        <p:nvPicPr>
          <p:cNvPr id="430" name="Google Shape;430;p51"/>
          <p:cNvPicPr preferRelativeResize="0"/>
          <p:nvPr/>
        </p:nvPicPr>
        <p:blipFill>
          <a:blip r:embed="rId3">
            <a:alphaModFix/>
          </a:blip>
          <a:stretch>
            <a:fillRect/>
          </a:stretch>
        </p:blipFill>
        <p:spPr>
          <a:xfrm>
            <a:off x="152400" y="1556075"/>
            <a:ext cx="8839202" cy="2937645"/>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52"/>
          <p:cNvSpPr txBox="1">
            <a:spLocks noGrp="1"/>
          </p:cNvSpPr>
          <p:nvPr>
            <p:ph type="title"/>
          </p:nvPr>
        </p:nvSpPr>
        <p:spPr>
          <a:xfrm>
            <a:off x="715050" y="118700"/>
            <a:ext cx="7713900" cy="464100"/>
          </a:xfrm>
          <a:prstGeom prst="rect">
            <a:avLst/>
          </a:prstGeom>
          <a:noFill/>
          <a:ln>
            <a:noFill/>
          </a:ln>
        </p:spPr>
        <p:txBody>
          <a:bodyPr spcFirstLastPara="1" wrap="square" lIns="91425" tIns="91425" rIns="91425" bIns="91425" anchor="t" anchorCtr="0">
            <a:noAutofit/>
          </a:bodyPr>
          <a:lstStyle/>
          <a:p>
            <a:pPr marL="457200" lvl="0" indent="0" algn="ctr" rtl="0">
              <a:lnSpc>
                <a:spcPct val="115000"/>
              </a:lnSpc>
              <a:spcBef>
                <a:spcPts val="0"/>
              </a:spcBef>
              <a:spcAft>
                <a:spcPts val="0"/>
              </a:spcAft>
              <a:buNone/>
            </a:pPr>
            <a:r>
              <a:rPr lang="en" sz="2500"/>
              <a:t>2. Precision-Recall Curves</a:t>
            </a:r>
            <a:endParaRPr sz="2500"/>
          </a:p>
          <a:p>
            <a:pPr marL="0" lvl="0" indent="0" algn="l" rtl="0">
              <a:lnSpc>
                <a:spcPct val="115000"/>
              </a:lnSpc>
              <a:spcBef>
                <a:spcPts val="0"/>
              </a:spcBef>
              <a:spcAft>
                <a:spcPts val="0"/>
              </a:spcAft>
              <a:buSzPts val="3000"/>
              <a:buNone/>
            </a:pPr>
            <a:endParaRPr/>
          </a:p>
        </p:txBody>
      </p:sp>
      <p:sp>
        <p:nvSpPr>
          <p:cNvPr id="436" name="Google Shape;436;p52"/>
          <p:cNvSpPr txBox="1"/>
          <p:nvPr/>
        </p:nvSpPr>
        <p:spPr>
          <a:xfrm>
            <a:off x="4366275" y="1003475"/>
            <a:ext cx="461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Golos Text"/>
              <a:ea typeface="Golos Text"/>
              <a:cs typeface="Golos Text"/>
              <a:sym typeface="Golos Text"/>
            </a:endParaRPr>
          </a:p>
        </p:txBody>
      </p:sp>
      <p:pic>
        <p:nvPicPr>
          <p:cNvPr id="437" name="Google Shape;437;p52"/>
          <p:cNvPicPr preferRelativeResize="0"/>
          <p:nvPr/>
        </p:nvPicPr>
        <p:blipFill>
          <a:blip r:embed="rId3">
            <a:alphaModFix/>
          </a:blip>
          <a:stretch>
            <a:fillRect/>
          </a:stretch>
        </p:blipFill>
        <p:spPr>
          <a:xfrm>
            <a:off x="300425" y="954750"/>
            <a:ext cx="3640451" cy="2721300"/>
          </a:xfrm>
          <a:prstGeom prst="rect">
            <a:avLst/>
          </a:prstGeom>
          <a:noFill/>
          <a:ln w="9525" cap="flat" cmpd="sng">
            <a:solidFill>
              <a:schemeClr val="dk1"/>
            </a:solidFill>
            <a:prstDash val="solid"/>
            <a:round/>
            <a:headEnd type="none" w="sm" len="sm"/>
            <a:tailEnd type="none" w="sm" len="sm"/>
          </a:ln>
        </p:spPr>
      </p:pic>
      <p:sp>
        <p:nvSpPr>
          <p:cNvPr id="438" name="Google Shape;438;p52"/>
          <p:cNvSpPr txBox="1"/>
          <p:nvPr/>
        </p:nvSpPr>
        <p:spPr>
          <a:xfrm>
            <a:off x="4042650" y="915825"/>
            <a:ext cx="4819800" cy="394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Golos Text"/>
                <a:ea typeface="Golos Text"/>
                <a:cs typeface="Golos Text"/>
                <a:sym typeface="Golos Text"/>
              </a:rPr>
              <a:t>From the graph, </a:t>
            </a:r>
            <a:endParaRPr sz="1000">
              <a:latin typeface="Golos Text"/>
              <a:ea typeface="Golos Text"/>
              <a:cs typeface="Golos Text"/>
              <a:sym typeface="Golos Text"/>
            </a:endParaRPr>
          </a:p>
          <a:p>
            <a:pPr marL="457200" lvl="0" indent="-292100" algn="l" rtl="0">
              <a:spcBef>
                <a:spcPts val="0"/>
              </a:spcBef>
              <a:spcAft>
                <a:spcPts val="0"/>
              </a:spcAft>
              <a:buSzPts val="1000"/>
              <a:buFont typeface="Golos Text"/>
              <a:buChar char="-"/>
            </a:pPr>
            <a:r>
              <a:rPr lang="en" sz="1000">
                <a:latin typeface="Golos Text"/>
                <a:ea typeface="Golos Text"/>
                <a:cs typeface="Golos Text"/>
                <a:sym typeface="Golos Text"/>
              </a:rPr>
              <a:t>It is seen that RFC has a higher precision-recall trade-off as compared to the other models. </a:t>
            </a:r>
            <a:endParaRPr sz="1000">
              <a:latin typeface="Golos Text"/>
              <a:ea typeface="Golos Text"/>
              <a:cs typeface="Golos Text"/>
              <a:sym typeface="Golos Text"/>
            </a:endParaRPr>
          </a:p>
          <a:p>
            <a:pPr marL="457200" lvl="0" indent="0" algn="l" rtl="0">
              <a:spcBef>
                <a:spcPts val="0"/>
              </a:spcBef>
              <a:spcAft>
                <a:spcPts val="0"/>
              </a:spcAft>
              <a:buNone/>
            </a:pPr>
            <a:endParaRPr sz="1000">
              <a:latin typeface="Golos Text"/>
              <a:ea typeface="Golos Text"/>
              <a:cs typeface="Golos Text"/>
              <a:sym typeface="Golos Text"/>
            </a:endParaRPr>
          </a:p>
          <a:p>
            <a:pPr marL="457200" lvl="0" indent="-292100" algn="l" rtl="0">
              <a:spcBef>
                <a:spcPts val="0"/>
              </a:spcBef>
              <a:spcAft>
                <a:spcPts val="0"/>
              </a:spcAft>
              <a:buSzPts val="1000"/>
              <a:buFont typeface="Golos Text"/>
              <a:buChar char="-"/>
            </a:pPr>
            <a:r>
              <a:rPr lang="en" sz="1000">
                <a:latin typeface="Golos Text"/>
                <a:ea typeface="Golos Text"/>
                <a:cs typeface="Golos Text"/>
                <a:sym typeface="Golos Text"/>
              </a:rPr>
              <a:t>RFC is very close to the upper-right corner of the figure, indicating that it has high precision and recall values. </a:t>
            </a:r>
            <a:endParaRPr sz="1000">
              <a:latin typeface="Golos Text"/>
              <a:ea typeface="Golos Text"/>
              <a:cs typeface="Golos Text"/>
              <a:sym typeface="Golos Text"/>
            </a:endParaRPr>
          </a:p>
          <a:p>
            <a:pPr marL="457200" lvl="0" indent="0" algn="l" rtl="0">
              <a:spcBef>
                <a:spcPts val="0"/>
              </a:spcBef>
              <a:spcAft>
                <a:spcPts val="0"/>
              </a:spcAft>
              <a:buNone/>
            </a:pPr>
            <a:endParaRPr sz="1000">
              <a:latin typeface="Golos Text"/>
              <a:ea typeface="Golos Text"/>
              <a:cs typeface="Golos Text"/>
              <a:sym typeface="Golos Text"/>
            </a:endParaRPr>
          </a:p>
          <a:p>
            <a:pPr marL="457200" lvl="0" indent="-292100" algn="l" rtl="0">
              <a:spcBef>
                <a:spcPts val="0"/>
              </a:spcBef>
              <a:spcAft>
                <a:spcPts val="0"/>
              </a:spcAft>
              <a:buSzPts val="1000"/>
              <a:buFont typeface="Golos Text"/>
              <a:buChar char="-"/>
            </a:pPr>
            <a:r>
              <a:rPr lang="en" sz="1000">
                <a:latin typeface="Golos Text"/>
                <a:ea typeface="Golos Text"/>
                <a:cs typeface="Golos Text"/>
                <a:sym typeface="Golos Text"/>
              </a:rPr>
              <a:t>RFC has the highest precision and recall values as compared to the other models.</a:t>
            </a:r>
            <a:endParaRPr sz="1000">
              <a:latin typeface="Golos Text"/>
              <a:ea typeface="Golos Text"/>
              <a:cs typeface="Golos Text"/>
              <a:sym typeface="Golos Text"/>
            </a:endParaRPr>
          </a:p>
          <a:p>
            <a:pPr marL="457200" lvl="0" indent="0" algn="l" rtl="0">
              <a:spcBef>
                <a:spcPts val="0"/>
              </a:spcBef>
              <a:spcAft>
                <a:spcPts val="0"/>
              </a:spcAft>
              <a:buNone/>
            </a:pPr>
            <a:endParaRPr sz="1000">
              <a:latin typeface="Golos Text"/>
              <a:ea typeface="Golos Text"/>
              <a:cs typeface="Golos Text"/>
              <a:sym typeface="Golos Text"/>
            </a:endParaRPr>
          </a:p>
          <a:p>
            <a:pPr marL="457200" lvl="0" indent="-292100" algn="l" rtl="0">
              <a:spcBef>
                <a:spcPts val="0"/>
              </a:spcBef>
              <a:spcAft>
                <a:spcPts val="0"/>
              </a:spcAft>
              <a:buSzPts val="1000"/>
              <a:buFont typeface="Golos Text"/>
              <a:buChar char="-"/>
            </a:pPr>
            <a:r>
              <a:rPr lang="en" sz="1000">
                <a:latin typeface="Golos Text"/>
                <a:ea typeface="Golos Text"/>
                <a:cs typeface="Golos Text"/>
                <a:sym typeface="Golos Text"/>
              </a:rPr>
              <a:t>Black-line (baseline): random classifier, precision and recall is balanced.</a:t>
            </a:r>
            <a:endParaRPr sz="1000">
              <a:latin typeface="Golos Text"/>
              <a:ea typeface="Golos Text"/>
              <a:cs typeface="Golos Text"/>
              <a:sym typeface="Golos Text"/>
            </a:endParaRPr>
          </a:p>
          <a:p>
            <a:pPr marL="457200" lvl="0" indent="0" algn="l" rtl="0">
              <a:spcBef>
                <a:spcPts val="0"/>
              </a:spcBef>
              <a:spcAft>
                <a:spcPts val="0"/>
              </a:spcAft>
              <a:buNone/>
            </a:pPr>
            <a:endParaRPr sz="1000">
              <a:latin typeface="Golos Text"/>
              <a:ea typeface="Golos Text"/>
              <a:cs typeface="Golos Text"/>
              <a:sym typeface="Golos Text"/>
            </a:endParaRPr>
          </a:p>
          <a:p>
            <a:pPr marL="457200" lvl="0" indent="-292100" algn="l" rtl="0">
              <a:spcBef>
                <a:spcPts val="0"/>
              </a:spcBef>
              <a:spcAft>
                <a:spcPts val="0"/>
              </a:spcAft>
              <a:buSzPts val="1000"/>
              <a:buFont typeface="Golos Text"/>
              <a:buChar char="-"/>
            </a:pPr>
            <a:r>
              <a:rPr lang="en" sz="1000">
                <a:latin typeface="Golos Text"/>
                <a:ea typeface="Golos Text"/>
                <a:cs typeface="Golos Text"/>
                <a:sym typeface="Golos Text"/>
              </a:rPr>
              <a:t>KNN and decision tree classifier is also not too far behind RFC in terms of high precision and recall values.</a:t>
            </a:r>
            <a:endParaRPr sz="1000">
              <a:latin typeface="Golos Text"/>
              <a:ea typeface="Golos Text"/>
              <a:cs typeface="Golos Text"/>
              <a:sym typeface="Golos Text"/>
            </a:endParaRPr>
          </a:p>
          <a:p>
            <a:pPr marL="457200" lvl="0" indent="0" algn="l" rtl="0">
              <a:spcBef>
                <a:spcPts val="0"/>
              </a:spcBef>
              <a:spcAft>
                <a:spcPts val="0"/>
              </a:spcAft>
              <a:buNone/>
            </a:pPr>
            <a:endParaRPr sz="1000">
              <a:latin typeface="Golos Text"/>
              <a:ea typeface="Golos Text"/>
              <a:cs typeface="Golos Text"/>
              <a:sym typeface="Golos Text"/>
            </a:endParaRPr>
          </a:p>
          <a:p>
            <a:pPr marL="457200" lvl="0" indent="-292100" algn="l" rtl="0">
              <a:spcBef>
                <a:spcPts val="0"/>
              </a:spcBef>
              <a:spcAft>
                <a:spcPts val="0"/>
              </a:spcAft>
              <a:buSzPts val="1000"/>
              <a:buFont typeface="Golos Text"/>
              <a:buChar char="-"/>
            </a:pPr>
            <a:r>
              <a:rPr lang="en" sz="1000">
                <a:latin typeface="Golos Text"/>
                <a:ea typeface="Golos Text"/>
                <a:cs typeface="Golos Text"/>
                <a:sym typeface="Golos Text"/>
              </a:rPr>
              <a:t>Since Gaussian Naive Bayes, SVC, Logistic Regression are all near the random baseline, it indicates that these models do not have such prominently high recall and precision values and hence should not be considered as chosen models. </a:t>
            </a:r>
            <a:endParaRPr sz="1000">
              <a:latin typeface="Golos Text"/>
              <a:ea typeface="Golos Text"/>
              <a:cs typeface="Golos Text"/>
              <a:sym typeface="Golos Text"/>
            </a:endParaRPr>
          </a:p>
          <a:p>
            <a:pPr marL="457200" lvl="0" indent="0" algn="l" rtl="0">
              <a:spcBef>
                <a:spcPts val="0"/>
              </a:spcBef>
              <a:spcAft>
                <a:spcPts val="0"/>
              </a:spcAft>
              <a:buNone/>
            </a:pPr>
            <a:endParaRPr sz="1000">
              <a:latin typeface="Golos Text"/>
              <a:ea typeface="Golos Text"/>
              <a:cs typeface="Golos Text"/>
              <a:sym typeface="Golos Text"/>
            </a:endParaRPr>
          </a:p>
          <a:p>
            <a:pPr marL="457200" lvl="0" indent="-292100" algn="l" rtl="0">
              <a:spcBef>
                <a:spcPts val="0"/>
              </a:spcBef>
              <a:spcAft>
                <a:spcPts val="0"/>
              </a:spcAft>
              <a:buSzPts val="1000"/>
              <a:buFont typeface="Golos Text"/>
              <a:buChar char="-"/>
            </a:pPr>
            <a:r>
              <a:rPr lang="en" sz="1000">
                <a:latin typeface="Golos Text"/>
                <a:ea typeface="Golos Text"/>
                <a:cs typeface="Golos Text"/>
                <a:sym typeface="Golos Text"/>
              </a:rPr>
              <a:t>RFC seems to be the best model here, as it dominates and is consistently above the curves of other models.</a:t>
            </a:r>
            <a:endParaRPr>
              <a:latin typeface="Golos Text"/>
              <a:ea typeface="Golos Text"/>
              <a:cs typeface="Golos Text"/>
              <a:sym typeface="Golos Text"/>
            </a:endParaRPr>
          </a:p>
          <a:p>
            <a:pPr marL="0" lvl="0" indent="0" algn="l" rtl="0">
              <a:spcBef>
                <a:spcPts val="0"/>
              </a:spcBef>
              <a:spcAft>
                <a:spcPts val="0"/>
              </a:spcAft>
              <a:buNone/>
            </a:pPr>
            <a:endParaRPr>
              <a:latin typeface="Golos Text"/>
              <a:ea typeface="Golos Text"/>
              <a:cs typeface="Golos Text"/>
              <a:sym typeface="Golos Tex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53"/>
          <p:cNvSpPr txBox="1">
            <a:spLocks noGrp="1"/>
          </p:cNvSpPr>
          <p:nvPr>
            <p:ph type="title"/>
          </p:nvPr>
        </p:nvSpPr>
        <p:spPr>
          <a:xfrm>
            <a:off x="715050" y="118700"/>
            <a:ext cx="7713900" cy="464100"/>
          </a:xfrm>
          <a:prstGeom prst="rect">
            <a:avLst/>
          </a:prstGeom>
          <a:noFill/>
          <a:ln>
            <a:noFill/>
          </a:ln>
        </p:spPr>
        <p:txBody>
          <a:bodyPr spcFirstLastPara="1" wrap="square" lIns="91425" tIns="91425" rIns="91425" bIns="91425" anchor="t" anchorCtr="0">
            <a:noAutofit/>
          </a:bodyPr>
          <a:lstStyle/>
          <a:p>
            <a:pPr marL="457200" lvl="0" indent="0" algn="ctr" rtl="0">
              <a:lnSpc>
                <a:spcPct val="115000"/>
              </a:lnSpc>
              <a:spcBef>
                <a:spcPts val="0"/>
              </a:spcBef>
              <a:spcAft>
                <a:spcPts val="0"/>
              </a:spcAft>
              <a:buNone/>
            </a:pPr>
            <a:r>
              <a:rPr lang="en" sz="2500"/>
              <a:t>3. ROC Curves and AUC </a:t>
            </a:r>
            <a:endParaRPr sz="2500"/>
          </a:p>
          <a:p>
            <a:pPr marL="0" lvl="0" indent="0" algn="l" rtl="0">
              <a:lnSpc>
                <a:spcPct val="115000"/>
              </a:lnSpc>
              <a:spcBef>
                <a:spcPts val="0"/>
              </a:spcBef>
              <a:spcAft>
                <a:spcPts val="0"/>
              </a:spcAft>
              <a:buSzPts val="3000"/>
              <a:buNone/>
            </a:pPr>
            <a:endParaRPr/>
          </a:p>
        </p:txBody>
      </p:sp>
      <p:sp>
        <p:nvSpPr>
          <p:cNvPr id="444" name="Google Shape;444;p53"/>
          <p:cNvSpPr txBox="1"/>
          <p:nvPr/>
        </p:nvSpPr>
        <p:spPr>
          <a:xfrm>
            <a:off x="4366275" y="1003475"/>
            <a:ext cx="461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Golos Text"/>
              <a:ea typeface="Golos Text"/>
              <a:cs typeface="Golos Text"/>
              <a:sym typeface="Golos Text"/>
            </a:endParaRPr>
          </a:p>
        </p:txBody>
      </p:sp>
      <p:sp>
        <p:nvSpPr>
          <p:cNvPr id="445" name="Google Shape;445;p53"/>
          <p:cNvSpPr txBox="1"/>
          <p:nvPr/>
        </p:nvSpPr>
        <p:spPr>
          <a:xfrm>
            <a:off x="4162875" y="1003475"/>
            <a:ext cx="4819800" cy="347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Golos Text"/>
                <a:ea typeface="Golos Text"/>
                <a:cs typeface="Golos Text"/>
                <a:sym typeface="Golos Text"/>
              </a:rPr>
              <a:t>Interpretting the ROC Curve </a:t>
            </a:r>
            <a:endParaRPr sz="1000">
              <a:latin typeface="Golos Text"/>
              <a:ea typeface="Golos Text"/>
              <a:cs typeface="Golos Text"/>
              <a:sym typeface="Golos Text"/>
            </a:endParaRPr>
          </a:p>
          <a:p>
            <a:pPr marL="457200" lvl="0" indent="-292100" algn="l" rtl="0">
              <a:spcBef>
                <a:spcPts val="0"/>
              </a:spcBef>
              <a:spcAft>
                <a:spcPts val="0"/>
              </a:spcAft>
              <a:buSzPts val="1000"/>
              <a:buFont typeface="Golos Text"/>
              <a:buChar char="-"/>
            </a:pPr>
            <a:r>
              <a:rPr lang="en" sz="1000">
                <a:latin typeface="Golos Text"/>
                <a:ea typeface="Golos Text"/>
                <a:cs typeface="Golos Text"/>
                <a:sym typeface="Golos Text"/>
              </a:rPr>
              <a:t>A ROC Curve is constructed by plotting the true positive rate (TPR) against false positive rate (FPR).</a:t>
            </a:r>
            <a:endParaRPr sz="1000">
              <a:latin typeface="Golos Text"/>
              <a:ea typeface="Golos Text"/>
              <a:cs typeface="Golos Text"/>
              <a:sym typeface="Golos Text"/>
            </a:endParaRPr>
          </a:p>
          <a:p>
            <a:pPr marL="457200" lvl="0" indent="-292100" algn="l" rtl="0">
              <a:spcBef>
                <a:spcPts val="0"/>
              </a:spcBef>
              <a:spcAft>
                <a:spcPts val="0"/>
              </a:spcAft>
              <a:buSzPts val="1000"/>
              <a:buFont typeface="Golos Text"/>
              <a:buChar char="-"/>
            </a:pPr>
            <a:r>
              <a:rPr lang="en" sz="1000">
                <a:latin typeface="Golos Text"/>
                <a:ea typeface="Golos Text"/>
                <a:cs typeface="Golos Text"/>
                <a:sym typeface="Golos Text"/>
              </a:rPr>
              <a:t>Ideal: 1.0 for TPR</a:t>
            </a:r>
            <a:endParaRPr sz="1000">
              <a:latin typeface="Golos Text"/>
              <a:ea typeface="Golos Text"/>
              <a:cs typeface="Golos Text"/>
              <a:sym typeface="Golos Text"/>
            </a:endParaRPr>
          </a:p>
          <a:p>
            <a:pPr marL="457200" lvl="0" indent="-292100" algn="l" rtl="0">
              <a:spcBef>
                <a:spcPts val="0"/>
              </a:spcBef>
              <a:spcAft>
                <a:spcPts val="0"/>
              </a:spcAft>
              <a:buSzPts val="1000"/>
              <a:buFont typeface="Golos Text"/>
              <a:buChar char="-"/>
            </a:pPr>
            <a:r>
              <a:rPr lang="en" sz="1000">
                <a:latin typeface="Golos Text"/>
                <a:ea typeface="Golos Text"/>
                <a:cs typeface="Golos Text"/>
                <a:sym typeface="Golos Text"/>
              </a:rPr>
              <a:t>Baseline: a random classifier that gives (TPR = FPR) </a:t>
            </a:r>
            <a:endParaRPr sz="1000">
              <a:latin typeface="Golos Text"/>
              <a:ea typeface="Golos Text"/>
              <a:cs typeface="Golos Text"/>
              <a:sym typeface="Golos Text"/>
            </a:endParaRPr>
          </a:p>
          <a:p>
            <a:pPr marL="457200" lvl="0" indent="-292100" algn="l" rtl="0">
              <a:spcBef>
                <a:spcPts val="0"/>
              </a:spcBef>
              <a:spcAft>
                <a:spcPts val="0"/>
              </a:spcAft>
              <a:buSzPts val="1000"/>
              <a:buFont typeface="Golos Text"/>
              <a:buChar char="-"/>
            </a:pPr>
            <a:r>
              <a:rPr lang="en" sz="1000">
                <a:latin typeface="Golos Text"/>
                <a:ea typeface="Golos Text"/>
                <a:cs typeface="Golos Text"/>
                <a:sym typeface="Golos Text"/>
              </a:rPr>
              <a:t>The closer the curve comes nearer to diagonal baseline, the less accurate model is.</a:t>
            </a:r>
            <a:endParaRPr sz="1000">
              <a:latin typeface="Golos Text"/>
              <a:ea typeface="Golos Text"/>
              <a:cs typeface="Golos Text"/>
              <a:sym typeface="Golos Text"/>
            </a:endParaRPr>
          </a:p>
          <a:p>
            <a:pPr marL="457200" lvl="0" indent="-292100" algn="l" rtl="0">
              <a:spcBef>
                <a:spcPts val="0"/>
              </a:spcBef>
              <a:spcAft>
                <a:spcPts val="0"/>
              </a:spcAft>
              <a:buSzPts val="1000"/>
              <a:buFont typeface="Golos Text"/>
              <a:buChar char="-"/>
            </a:pPr>
            <a:r>
              <a:rPr lang="en" sz="1000">
                <a:latin typeface="Golos Text"/>
                <a:ea typeface="Golos Text"/>
                <a:cs typeface="Golos Text"/>
                <a:sym typeface="Golos Text"/>
              </a:rPr>
              <a:t>From the graph above, Random Forest Classifier model has the best rates as it has the highest true positive rate, and lowest false positive rate (close to zero).</a:t>
            </a:r>
            <a:endParaRPr sz="1000">
              <a:latin typeface="Golos Text"/>
              <a:ea typeface="Golos Text"/>
              <a:cs typeface="Golos Text"/>
              <a:sym typeface="Golos Text"/>
            </a:endParaRPr>
          </a:p>
          <a:p>
            <a:pPr marL="0" lvl="0" indent="0" algn="l" rtl="0">
              <a:spcBef>
                <a:spcPts val="0"/>
              </a:spcBef>
              <a:spcAft>
                <a:spcPts val="0"/>
              </a:spcAft>
              <a:buNone/>
            </a:pPr>
            <a:endParaRPr sz="1000">
              <a:latin typeface="Golos Text"/>
              <a:ea typeface="Golos Text"/>
              <a:cs typeface="Golos Text"/>
              <a:sym typeface="Golos Text"/>
            </a:endParaRPr>
          </a:p>
          <a:p>
            <a:pPr marL="0" lvl="0" indent="0" algn="l" rtl="0">
              <a:spcBef>
                <a:spcPts val="0"/>
              </a:spcBef>
              <a:spcAft>
                <a:spcPts val="0"/>
              </a:spcAft>
              <a:buNone/>
            </a:pPr>
            <a:r>
              <a:rPr lang="en" sz="1000">
                <a:latin typeface="Golos Text"/>
                <a:ea typeface="Golos Text"/>
                <a:cs typeface="Golos Text"/>
                <a:sym typeface="Golos Text"/>
              </a:rPr>
              <a:t>Area under curve (AUC) </a:t>
            </a:r>
            <a:endParaRPr sz="1000">
              <a:latin typeface="Golos Text"/>
              <a:ea typeface="Golos Text"/>
              <a:cs typeface="Golos Text"/>
              <a:sym typeface="Golos Text"/>
            </a:endParaRPr>
          </a:p>
          <a:p>
            <a:pPr marL="457200" lvl="0" indent="-292100" algn="l" rtl="0">
              <a:spcBef>
                <a:spcPts val="0"/>
              </a:spcBef>
              <a:spcAft>
                <a:spcPts val="0"/>
              </a:spcAft>
              <a:buSzPts val="1000"/>
              <a:buFont typeface="Golos Text"/>
              <a:buChar char="-"/>
            </a:pPr>
            <a:r>
              <a:rPr lang="en" sz="1000">
                <a:latin typeface="Golos Text"/>
                <a:ea typeface="Golos Text"/>
                <a:cs typeface="Golos Text"/>
                <a:sym typeface="Golos Text"/>
              </a:rPr>
              <a:t>AUC = 1.0: perfect classifier that has a TPR of 1, and FPR of 0.</a:t>
            </a:r>
            <a:endParaRPr sz="1000">
              <a:latin typeface="Golos Text"/>
              <a:ea typeface="Golos Text"/>
              <a:cs typeface="Golos Text"/>
              <a:sym typeface="Golos Text"/>
            </a:endParaRPr>
          </a:p>
          <a:p>
            <a:pPr marL="457200" lvl="0" indent="-292100" algn="l" rtl="0">
              <a:spcBef>
                <a:spcPts val="0"/>
              </a:spcBef>
              <a:spcAft>
                <a:spcPts val="0"/>
              </a:spcAft>
              <a:buSzPts val="1000"/>
              <a:buFont typeface="Golos Text"/>
              <a:buChar char="-"/>
            </a:pPr>
            <a:r>
              <a:rPr lang="en" sz="1000">
                <a:latin typeface="Golos Text"/>
                <a:ea typeface="Golos Text"/>
                <a:cs typeface="Golos Text"/>
                <a:sym typeface="Golos Text"/>
              </a:rPr>
              <a:t>AUC = 0.5: useless (random guessing)</a:t>
            </a:r>
            <a:endParaRPr sz="1000">
              <a:latin typeface="Golos Text"/>
              <a:ea typeface="Golos Text"/>
              <a:cs typeface="Golos Text"/>
              <a:sym typeface="Golos Text"/>
            </a:endParaRPr>
          </a:p>
          <a:p>
            <a:pPr marL="457200" lvl="0" indent="-292100" algn="l" rtl="0">
              <a:spcBef>
                <a:spcPts val="0"/>
              </a:spcBef>
              <a:spcAft>
                <a:spcPts val="0"/>
              </a:spcAft>
              <a:buSzPts val="1000"/>
              <a:buFont typeface="Golos Text"/>
              <a:buChar char="-"/>
            </a:pPr>
            <a:r>
              <a:rPr lang="en" sz="1000">
                <a:latin typeface="Golos Text"/>
                <a:ea typeface="Golos Text"/>
                <a:cs typeface="Golos Text"/>
                <a:sym typeface="Golos Text"/>
              </a:rPr>
              <a:t>0.5&lt;AUC&lt;1.0: higher the AUC, better the model.</a:t>
            </a:r>
            <a:endParaRPr sz="1000">
              <a:latin typeface="Golos Text"/>
              <a:ea typeface="Golos Text"/>
              <a:cs typeface="Golos Text"/>
              <a:sym typeface="Golos Text"/>
            </a:endParaRPr>
          </a:p>
          <a:p>
            <a:pPr marL="457200" lvl="0" indent="-292100" algn="l" rtl="0">
              <a:spcBef>
                <a:spcPts val="0"/>
              </a:spcBef>
              <a:spcAft>
                <a:spcPts val="0"/>
              </a:spcAft>
              <a:buSzPts val="1000"/>
              <a:buFont typeface="Golos Text"/>
              <a:buChar char="-"/>
            </a:pPr>
            <a:r>
              <a:rPr lang="en" sz="1000">
                <a:latin typeface="Golos Text"/>
                <a:ea typeface="Golos Text"/>
                <a:cs typeface="Golos Text"/>
                <a:sym typeface="Golos Text"/>
              </a:rPr>
              <a:t>From graph above, Random Forest Classifier has best AUC value. </a:t>
            </a:r>
            <a:endParaRPr sz="1000">
              <a:latin typeface="Golos Text"/>
              <a:ea typeface="Golos Text"/>
              <a:cs typeface="Golos Text"/>
              <a:sym typeface="Golos Text"/>
            </a:endParaRPr>
          </a:p>
          <a:p>
            <a:pPr marL="0" lvl="0" indent="0" algn="l" rtl="0">
              <a:spcBef>
                <a:spcPts val="0"/>
              </a:spcBef>
              <a:spcAft>
                <a:spcPts val="0"/>
              </a:spcAft>
              <a:buNone/>
            </a:pPr>
            <a:endParaRPr sz="1000">
              <a:latin typeface="Golos Text"/>
              <a:ea typeface="Golos Text"/>
              <a:cs typeface="Golos Text"/>
              <a:sym typeface="Golos Text"/>
            </a:endParaRPr>
          </a:p>
          <a:p>
            <a:pPr marL="0" lvl="0" indent="0" algn="l" rtl="0">
              <a:spcBef>
                <a:spcPts val="0"/>
              </a:spcBef>
              <a:spcAft>
                <a:spcPts val="0"/>
              </a:spcAft>
              <a:buNone/>
            </a:pPr>
            <a:r>
              <a:rPr lang="en" sz="1000" b="1">
                <a:latin typeface="Golos Text"/>
                <a:ea typeface="Golos Text"/>
                <a:cs typeface="Golos Text"/>
                <a:sym typeface="Golos Text"/>
              </a:rPr>
              <a:t>Therefore, Random Forest Classifier seems to be the best classification model used to predict which customer will have default payment next month. </a:t>
            </a:r>
            <a:endParaRPr sz="1000" b="1">
              <a:latin typeface="Golos Text"/>
              <a:ea typeface="Golos Text"/>
              <a:cs typeface="Golos Text"/>
              <a:sym typeface="Golos Text"/>
            </a:endParaRPr>
          </a:p>
          <a:p>
            <a:pPr marL="0" lvl="0" indent="0" algn="l" rtl="0">
              <a:spcBef>
                <a:spcPts val="0"/>
              </a:spcBef>
              <a:spcAft>
                <a:spcPts val="0"/>
              </a:spcAft>
              <a:buNone/>
            </a:pPr>
            <a:endParaRPr b="1">
              <a:latin typeface="Golos Text"/>
              <a:ea typeface="Golos Text"/>
              <a:cs typeface="Golos Text"/>
              <a:sym typeface="Golos Text"/>
            </a:endParaRPr>
          </a:p>
        </p:txBody>
      </p:sp>
      <p:pic>
        <p:nvPicPr>
          <p:cNvPr id="446" name="Google Shape;446;p53"/>
          <p:cNvPicPr preferRelativeResize="0"/>
          <p:nvPr/>
        </p:nvPicPr>
        <p:blipFill>
          <a:blip r:embed="rId3">
            <a:alphaModFix/>
          </a:blip>
          <a:stretch>
            <a:fillRect/>
          </a:stretch>
        </p:blipFill>
        <p:spPr>
          <a:xfrm>
            <a:off x="304800" y="1130200"/>
            <a:ext cx="3737852" cy="2883098"/>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54"/>
          <p:cNvSpPr txBox="1">
            <a:spLocks noGrp="1"/>
          </p:cNvSpPr>
          <p:nvPr>
            <p:ph type="title"/>
          </p:nvPr>
        </p:nvSpPr>
        <p:spPr>
          <a:xfrm>
            <a:off x="715050" y="118700"/>
            <a:ext cx="7713900" cy="464100"/>
          </a:xfrm>
          <a:prstGeom prst="rect">
            <a:avLst/>
          </a:prstGeom>
          <a:noFill/>
          <a:ln>
            <a:noFill/>
          </a:ln>
        </p:spPr>
        <p:txBody>
          <a:bodyPr spcFirstLastPara="1" wrap="square" lIns="91425" tIns="91425" rIns="91425" bIns="91425" anchor="t" anchorCtr="0">
            <a:noAutofit/>
          </a:bodyPr>
          <a:lstStyle/>
          <a:p>
            <a:pPr marL="457200" lvl="0" indent="0" algn="ctr" rtl="0">
              <a:lnSpc>
                <a:spcPct val="115000"/>
              </a:lnSpc>
              <a:spcBef>
                <a:spcPts val="0"/>
              </a:spcBef>
              <a:spcAft>
                <a:spcPts val="0"/>
              </a:spcAft>
              <a:buNone/>
            </a:pPr>
            <a:r>
              <a:rPr lang="en" sz="2500"/>
              <a:t>3. ROC Curves and AUC </a:t>
            </a:r>
            <a:endParaRPr sz="2500"/>
          </a:p>
          <a:p>
            <a:pPr marL="0" lvl="0" indent="0" algn="l" rtl="0">
              <a:lnSpc>
                <a:spcPct val="115000"/>
              </a:lnSpc>
              <a:spcBef>
                <a:spcPts val="0"/>
              </a:spcBef>
              <a:spcAft>
                <a:spcPts val="0"/>
              </a:spcAft>
              <a:buSzPts val="3000"/>
              <a:buNone/>
            </a:pPr>
            <a:endParaRPr/>
          </a:p>
        </p:txBody>
      </p:sp>
      <p:sp>
        <p:nvSpPr>
          <p:cNvPr id="452" name="Google Shape;452;p54"/>
          <p:cNvSpPr txBox="1"/>
          <p:nvPr/>
        </p:nvSpPr>
        <p:spPr>
          <a:xfrm>
            <a:off x="4366275" y="1003475"/>
            <a:ext cx="461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Golos Text"/>
              <a:ea typeface="Golos Text"/>
              <a:cs typeface="Golos Text"/>
              <a:sym typeface="Golos Text"/>
            </a:endParaRPr>
          </a:p>
        </p:txBody>
      </p:sp>
      <p:sp>
        <p:nvSpPr>
          <p:cNvPr id="453" name="Google Shape;453;p54"/>
          <p:cNvSpPr txBox="1"/>
          <p:nvPr/>
        </p:nvSpPr>
        <p:spPr>
          <a:xfrm>
            <a:off x="4162875" y="1003475"/>
            <a:ext cx="4819800" cy="347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Golos Text"/>
                <a:ea typeface="Golos Text"/>
                <a:cs typeface="Golos Text"/>
                <a:sym typeface="Golos Text"/>
              </a:rPr>
              <a:t>Interpretting the ROC Curve </a:t>
            </a:r>
            <a:endParaRPr sz="1000">
              <a:latin typeface="Golos Text"/>
              <a:ea typeface="Golos Text"/>
              <a:cs typeface="Golos Text"/>
              <a:sym typeface="Golos Text"/>
            </a:endParaRPr>
          </a:p>
          <a:p>
            <a:pPr marL="457200" lvl="0" indent="-292100" algn="l" rtl="0">
              <a:spcBef>
                <a:spcPts val="0"/>
              </a:spcBef>
              <a:spcAft>
                <a:spcPts val="0"/>
              </a:spcAft>
              <a:buSzPts val="1000"/>
              <a:buFont typeface="Golos Text"/>
              <a:buChar char="-"/>
            </a:pPr>
            <a:r>
              <a:rPr lang="en" sz="1000">
                <a:latin typeface="Golos Text"/>
                <a:ea typeface="Golos Text"/>
                <a:cs typeface="Golos Text"/>
                <a:sym typeface="Golos Text"/>
              </a:rPr>
              <a:t>A ROC Curve is constructed by plotting the true positive rate (TPR) against false positive rate (FPR).</a:t>
            </a:r>
            <a:endParaRPr sz="1000">
              <a:latin typeface="Golos Text"/>
              <a:ea typeface="Golos Text"/>
              <a:cs typeface="Golos Text"/>
              <a:sym typeface="Golos Text"/>
            </a:endParaRPr>
          </a:p>
          <a:p>
            <a:pPr marL="457200" lvl="0" indent="-292100" algn="l" rtl="0">
              <a:spcBef>
                <a:spcPts val="0"/>
              </a:spcBef>
              <a:spcAft>
                <a:spcPts val="0"/>
              </a:spcAft>
              <a:buSzPts val="1000"/>
              <a:buFont typeface="Golos Text"/>
              <a:buChar char="-"/>
            </a:pPr>
            <a:r>
              <a:rPr lang="en" sz="1000">
                <a:latin typeface="Golos Text"/>
                <a:ea typeface="Golos Text"/>
                <a:cs typeface="Golos Text"/>
                <a:sym typeface="Golos Text"/>
              </a:rPr>
              <a:t>Ideal: 1.0 for TPR</a:t>
            </a:r>
            <a:endParaRPr sz="1000">
              <a:latin typeface="Golos Text"/>
              <a:ea typeface="Golos Text"/>
              <a:cs typeface="Golos Text"/>
              <a:sym typeface="Golos Text"/>
            </a:endParaRPr>
          </a:p>
          <a:p>
            <a:pPr marL="457200" lvl="0" indent="-292100" algn="l" rtl="0">
              <a:spcBef>
                <a:spcPts val="0"/>
              </a:spcBef>
              <a:spcAft>
                <a:spcPts val="0"/>
              </a:spcAft>
              <a:buSzPts val="1000"/>
              <a:buFont typeface="Golos Text"/>
              <a:buChar char="-"/>
            </a:pPr>
            <a:r>
              <a:rPr lang="en" sz="1000">
                <a:latin typeface="Golos Text"/>
                <a:ea typeface="Golos Text"/>
                <a:cs typeface="Golos Text"/>
                <a:sym typeface="Golos Text"/>
              </a:rPr>
              <a:t>Baseline: a random classifier that gives (TPR = FPR) </a:t>
            </a:r>
            <a:endParaRPr sz="1000">
              <a:latin typeface="Golos Text"/>
              <a:ea typeface="Golos Text"/>
              <a:cs typeface="Golos Text"/>
              <a:sym typeface="Golos Text"/>
            </a:endParaRPr>
          </a:p>
          <a:p>
            <a:pPr marL="457200" lvl="0" indent="-292100" algn="l" rtl="0">
              <a:spcBef>
                <a:spcPts val="0"/>
              </a:spcBef>
              <a:spcAft>
                <a:spcPts val="0"/>
              </a:spcAft>
              <a:buSzPts val="1000"/>
              <a:buFont typeface="Golos Text"/>
              <a:buChar char="-"/>
            </a:pPr>
            <a:r>
              <a:rPr lang="en" sz="1000">
                <a:latin typeface="Golos Text"/>
                <a:ea typeface="Golos Text"/>
                <a:cs typeface="Golos Text"/>
                <a:sym typeface="Golos Text"/>
              </a:rPr>
              <a:t>The closer the curve comes nearer to diagonal baseline, the less accurate model is.</a:t>
            </a:r>
            <a:endParaRPr sz="1000">
              <a:latin typeface="Golos Text"/>
              <a:ea typeface="Golos Text"/>
              <a:cs typeface="Golos Text"/>
              <a:sym typeface="Golos Text"/>
            </a:endParaRPr>
          </a:p>
          <a:p>
            <a:pPr marL="457200" lvl="0" indent="-292100" algn="l" rtl="0">
              <a:spcBef>
                <a:spcPts val="0"/>
              </a:spcBef>
              <a:spcAft>
                <a:spcPts val="0"/>
              </a:spcAft>
              <a:buSzPts val="1000"/>
              <a:buFont typeface="Golos Text"/>
              <a:buChar char="-"/>
            </a:pPr>
            <a:r>
              <a:rPr lang="en" sz="1000">
                <a:latin typeface="Golos Text"/>
                <a:ea typeface="Golos Text"/>
                <a:cs typeface="Golos Text"/>
                <a:sym typeface="Golos Text"/>
              </a:rPr>
              <a:t>From the graph above, Random Forest Classifier model has the best rates as it has the highest true positive rate, and lowest false positive rate (close to zero).</a:t>
            </a:r>
            <a:endParaRPr sz="1000">
              <a:latin typeface="Golos Text"/>
              <a:ea typeface="Golos Text"/>
              <a:cs typeface="Golos Text"/>
              <a:sym typeface="Golos Text"/>
            </a:endParaRPr>
          </a:p>
          <a:p>
            <a:pPr marL="0" lvl="0" indent="0" algn="l" rtl="0">
              <a:spcBef>
                <a:spcPts val="0"/>
              </a:spcBef>
              <a:spcAft>
                <a:spcPts val="0"/>
              </a:spcAft>
              <a:buNone/>
            </a:pPr>
            <a:endParaRPr sz="1000">
              <a:latin typeface="Golos Text"/>
              <a:ea typeface="Golos Text"/>
              <a:cs typeface="Golos Text"/>
              <a:sym typeface="Golos Text"/>
            </a:endParaRPr>
          </a:p>
          <a:p>
            <a:pPr marL="0" lvl="0" indent="0" algn="l" rtl="0">
              <a:spcBef>
                <a:spcPts val="0"/>
              </a:spcBef>
              <a:spcAft>
                <a:spcPts val="0"/>
              </a:spcAft>
              <a:buNone/>
            </a:pPr>
            <a:r>
              <a:rPr lang="en" sz="1000">
                <a:latin typeface="Golos Text"/>
                <a:ea typeface="Golos Text"/>
                <a:cs typeface="Golos Text"/>
                <a:sym typeface="Golos Text"/>
              </a:rPr>
              <a:t>Area under curve (AUC) </a:t>
            </a:r>
            <a:endParaRPr sz="1000">
              <a:latin typeface="Golos Text"/>
              <a:ea typeface="Golos Text"/>
              <a:cs typeface="Golos Text"/>
              <a:sym typeface="Golos Text"/>
            </a:endParaRPr>
          </a:p>
          <a:p>
            <a:pPr marL="457200" lvl="0" indent="-292100" algn="l" rtl="0">
              <a:spcBef>
                <a:spcPts val="0"/>
              </a:spcBef>
              <a:spcAft>
                <a:spcPts val="0"/>
              </a:spcAft>
              <a:buSzPts val="1000"/>
              <a:buFont typeface="Golos Text"/>
              <a:buChar char="-"/>
            </a:pPr>
            <a:r>
              <a:rPr lang="en" sz="1000">
                <a:latin typeface="Golos Text"/>
                <a:ea typeface="Golos Text"/>
                <a:cs typeface="Golos Text"/>
                <a:sym typeface="Golos Text"/>
              </a:rPr>
              <a:t>AUC = 1.0: perfect classifier that has a TPR of 1, and FPR of 0.</a:t>
            </a:r>
            <a:endParaRPr sz="1000">
              <a:latin typeface="Golos Text"/>
              <a:ea typeface="Golos Text"/>
              <a:cs typeface="Golos Text"/>
              <a:sym typeface="Golos Text"/>
            </a:endParaRPr>
          </a:p>
          <a:p>
            <a:pPr marL="457200" lvl="0" indent="-292100" algn="l" rtl="0">
              <a:spcBef>
                <a:spcPts val="0"/>
              </a:spcBef>
              <a:spcAft>
                <a:spcPts val="0"/>
              </a:spcAft>
              <a:buSzPts val="1000"/>
              <a:buFont typeface="Golos Text"/>
              <a:buChar char="-"/>
            </a:pPr>
            <a:r>
              <a:rPr lang="en" sz="1000">
                <a:latin typeface="Golos Text"/>
                <a:ea typeface="Golos Text"/>
                <a:cs typeface="Golos Text"/>
                <a:sym typeface="Golos Text"/>
              </a:rPr>
              <a:t>AUC = 0.5: useless (random guessing)</a:t>
            </a:r>
            <a:endParaRPr sz="1000">
              <a:latin typeface="Golos Text"/>
              <a:ea typeface="Golos Text"/>
              <a:cs typeface="Golos Text"/>
              <a:sym typeface="Golos Text"/>
            </a:endParaRPr>
          </a:p>
          <a:p>
            <a:pPr marL="457200" lvl="0" indent="-292100" algn="l" rtl="0">
              <a:spcBef>
                <a:spcPts val="0"/>
              </a:spcBef>
              <a:spcAft>
                <a:spcPts val="0"/>
              </a:spcAft>
              <a:buSzPts val="1000"/>
              <a:buFont typeface="Golos Text"/>
              <a:buChar char="-"/>
            </a:pPr>
            <a:r>
              <a:rPr lang="en" sz="1000">
                <a:latin typeface="Golos Text"/>
                <a:ea typeface="Golos Text"/>
                <a:cs typeface="Golos Text"/>
                <a:sym typeface="Golos Text"/>
              </a:rPr>
              <a:t>0.5&lt;AUC&lt;1.0: higher the AUC, better the model.</a:t>
            </a:r>
            <a:endParaRPr sz="1000">
              <a:latin typeface="Golos Text"/>
              <a:ea typeface="Golos Text"/>
              <a:cs typeface="Golos Text"/>
              <a:sym typeface="Golos Text"/>
            </a:endParaRPr>
          </a:p>
          <a:p>
            <a:pPr marL="457200" lvl="0" indent="-292100" algn="l" rtl="0">
              <a:spcBef>
                <a:spcPts val="0"/>
              </a:spcBef>
              <a:spcAft>
                <a:spcPts val="0"/>
              </a:spcAft>
              <a:buSzPts val="1000"/>
              <a:buFont typeface="Golos Text"/>
              <a:buChar char="-"/>
            </a:pPr>
            <a:r>
              <a:rPr lang="en" sz="1000">
                <a:latin typeface="Golos Text"/>
                <a:ea typeface="Golos Text"/>
                <a:cs typeface="Golos Text"/>
                <a:sym typeface="Golos Text"/>
              </a:rPr>
              <a:t>From graph above, Random Forest Classifier has best AUC value. </a:t>
            </a:r>
            <a:endParaRPr sz="1000">
              <a:latin typeface="Golos Text"/>
              <a:ea typeface="Golos Text"/>
              <a:cs typeface="Golos Text"/>
              <a:sym typeface="Golos Text"/>
            </a:endParaRPr>
          </a:p>
          <a:p>
            <a:pPr marL="0" lvl="0" indent="0" algn="l" rtl="0">
              <a:spcBef>
                <a:spcPts val="0"/>
              </a:spcBef>
              <a:spcAft>
                <a:spcPts val="0"/>
              </a:spcAft>
              <a:buNone/>
            </a:pPr>
            <a:endParaRPr sz="1000">
              <a:latin typeface="Golos Text"/>
              <a:ea typeface="Golos Text"/>
              <a:cs typeface="Golos Text"/>
              <a:sym typeface="Golos Text"/>
            </a:endParaRPr>
          </a:p>
          <a:p>
            <a:pPr marL="0" lvl="0" indent="0" algn="l" rtl="0">
              <a:spcBef>
                <a:spcPts val="0"/>
              </a:spcBef>
              <a:spcAft>
                <a:spcPts val="0"/>
              </a:spcAft>
              <a:buNone/>
            </a:pPr>
            <a:r>
              <a:rPr lang="en" sz="1000" b="1">
                <a:latin typeface="Golos Text"/>
                <a:ea typeface="Golos Text"/>
                <a:cs typeface="Golos Text"/>
                <a:sym typeface="Golos Text"/>
              </a:rPr>
              <a:t>Therefore, Random Forest Classifier seems to be the best classification model used to predict which customer will have default payment next month. </a:t>
            </a:r>
            <a:endParaRPr sz="1000" b="1">
              <a:latin typeface="Golos Text"/>
              <a:ea typeface="Golos Text"/>
              <a:cs typeface="Golos Text"/>
              <a:sym typeface="Golos Text"/>
            </a:endParaRPr>
          </a:p>
          <a:p>
            <a:pPr marL="0" lvl="0" indent="0" algn="l" rtl="0">
              <a:spcBef>
                <a:spcPts val="0"/>
              </a:spcBef>
              <a:spcAft>
                <a:spcPts val="0"/>
              </a:spcAft>
              <a:buNone/>
            </a:pPr>
            <a:endParaRPr b="1">
              <a:latin typeface="Golos Text"/>
              <a:ea typeface="Golos Text"/>
              <a:cs typeface="Golos Text"/>
              <a:sym typeface="Golos Text"/>
            </a:endParaRPr>
          </a:p>
        </p:txBody>
      </p:sp>
      <p:pic>
        <p:nvPicPr>
          <p:cNvPr id="454" name="Google Shape;454;p54"/>
          <p:cNvPicPr preferRelativeResize="0"/>
          <p:nvPr/>
        </p:nvPicPr>
        <p:blipFill>
          <a:blip r:embed="rId3">
            <a:alphaModFix/>
          </a:blip>
          <a:stretch>
            <a:fillRect/>
          </a:stretch>
        </p:blipFill>
        <p:spPr>
          <a:xfrm>
            <a:off x="304800" y="1130200"/>
            <a:ext cx="3737852" cy="2883098"/>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55"/>
          <p:cNvSpPr txBox="1">
            <a:spLocks noGrp="1"/>
          </p:cNvSpPr>
          <p:nvPr>
            <p:ph type="title"/>
          </p:nvPr>
        </p:nvSpPr>
        <p:spPr>
          <a:xfrm>
            <a:off x="511575" y="2256638"/>
            <a:ext cx="7713900" cy="183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600"/>
              <a:buNone/>
            </a:pPr>
            <a:r>
              <a:rPr lang="en" sz="4500">
                <a:latin typeface="Ramabhadra"/>
                <a:ea typeface="Ramabhadra"/>
                <a:cs typeface="Ramabhadra"/>
                <a:sym typeface="Ramabhadra"/>
              </a:rPr>
              <a:t>Model Improvement and Hyperparameter Tuning</a:t>
            </a:r>
            <a:endParaRPr sz="4500">
              <a:latin typeface="Ramabhadra"/>
              <a:ea typeface="Ramabhadra"/>
              <a:cs typeface="Ramabhadra"/>
              <a:sym typeface="Ramabhadra"/>
            </a:endParaRPr>
          </a:p>
          <a:p>
            <a:pPr marL="0" lvl="0" indent="0" algn="l" rtl="0">
              <a:lnSpc>
                <a:spcPct val="115000"/>
              </a:lnSpc>
              <a:spcBef>
                <a:spcPts val="0"/>
              </a:spcBef>
              <a:spcAft>
                <a:spcPts val="0"/>
              </a:spcAft>
              <a:buSzPts val="3600"/>
              <a:buNone/>
            </a:pPr>
            <a:r>
              <a:rPr lang="en" sz="2000"/>
              <a:t>credit_dataset.csv</a:t>
            </a:r>
            <a:endParaRPr sz="2000"/>
          </a:p>
          <a:p>
            <a:pPr marL="0" lvl="0" indent="0" algn="l" rtl="0">
              <a:lnSpc>
                <a:spcPct val="115000"/>
              </a:lnSpc>
              <a:spcBef>
                <a:spcPts val="0"/>
              </a:spcBef>
              <a:spcAft>
                <a:spcPts val="0"/>
              </a:spcAft>
              <a:buSzPts val="3600"/>
              <a:buNone/>
            </a:pPr>
            <a:endParaRPr sz="2000"/>
          </a:p>
        </p:txBody>
      </p:sp>
      <p:sp>
        <p:nvSpPr>
          <p:cNvPr id="460" name="Google Shape;460;p55"/>
          <p:cNvSpPr txBox="1">
            <a:spLocks noGrp="1"/>
          </p:cNvSpPr>
          <p:nvPr>
            <p:ph type="title" idx="2"/>
          </p:nvPr>
        </p:nvSpPr>
        <p:spPr>
          <a:xfrm>
            <a:off x="511575" y="1034875"/>
            <a:ext cx="2035200" cy="107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6000"/>
              <a:buNone/>
            </a:pPr>
            <a:r>
              <a:rPr lang="en" sz="8000"/>
              <a:t>01</a:t>
            </a:r>
            <a:endParaRPr sz="80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56"/>
          <p:cNvSpPr txBox="1">
            <a:spLocks noGrp="1"/>
          </p:cNvSpPr>
          <p:nvPr>
            <p:ph type="title"/>
          </p:nvPr>
        </p:nvSpPr>
        <p:spPr>
          <a:xfrm>
            <a:off x="715050" y="118700"/>
            <a:ext cx="7713900" cy="464100"/>
          </a:xfrm>
          <a:prstGeom prst="rect">
            <a:avLst/>
          </a:prstGeom>
          <a:noFill/>
          <a:ln>
            <a:noFill/>
          </a:ln>
        </p:spPr>
        <p:txBody>
          <a:bodyPr spcFirstLastPara="1" wrap="square" lIns="91425" tIns="91425" rIns="91425" bIns="91425" anchor="t" anchorCtr="0">
            <a:noAutofit/>
          </a:bodyPr>
          <a:lstStyle/>
          <a:p>
            <a:pPr marL="457200" lvl="0" indent="0" algn="ctr" rtl="0">
              <a:lnSpc>
                <a:spcPct val="115000"/>
              </a:lnSpc>
              <a:spcBef>
                <a:spcPts val="0"/>
              </a:spcBef>
              <a:spcAft>
                <a:spcPts val="0"/>
              </a:spcAft>
              <a:buNone/>
            </a:pPr>
            <a:r>
              <a:rPr lang="en" sz="2500"/>
              <a:t>GridSearchCV</a:t>
            </a:r>
            <a:endParaRPr sz="2500"/>
          </a:p>
          <a:p>
            <a:pPr marL="0" lvl="0" indent="0" algn="l" rtl="0">
              <a:lnSpc>
                <a:spcPct val="115000"/>
              </a:lnSpc>
              <a:spcBef>
                <a:spcPts val="0"/>
              </a:spcBef>
              <a:spcAft>
                <a:spcPts val="0"/>
              </a:spcAft>
              <a:buSzPts val="3000"/>
              <a:buNone/>
            </a:pPr>
            <a:endParaRPr/>
          </a:p>
        </p:txBody>
      </p:sp>
      <p:sp>
        <p:nvSpPr>
          <p:cNvPr id="466" name="Google Shape;466;p56"/>
          <p:cNvSpPr txBox="1"/>
          <p:nvPr/>
        </p:nvSpPr>
        <p:spPr>
          <a:xfrm>
            <a:off x="4366275" y="1003475"/>
            <a:ext cx="461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Golos Text"/>
              <a:ea typeface="Golos Text"/>
              <a:cs typeface="Golos Text"/>
              <a:sym typeface="Golos Text"/>
            </a:endParaRPr>
          </a:p>
        </p:txBody>
      </p:sp>
      <p:sp>
        <p:nvSpPr>
          <p:cNvPr id="467" name="Google Shape;467;p56"/>
          <p:cNvSpPr txBox="1"/>
          <p:nvPr/>
        </p:nvSpPr>
        <p:spPr>
          <a:xfrm>
            <a:off x="536475" y="1214238"/>
            <a:ext cx="3829800" cy="9234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Font typeface="Golos Text"/>
              <a:buChar char="-"/>
            </a:pPr>
            <a:r>
              <a:rPr lang="en" sz="1200">
                <a:latin typeface="Golos Text"/>
                <a:ea typeface="Golos Text"/>
                <a:cs typeface="Golos Text"/>
                <a:sym typeface="Golos Text"/>
              </a:rPr>
              <a:t>Performed GridSearchCV on best model Random Forest Classifier.</a:t>
            </a:r>
            <a:endParaRPr sz="1200">
              <a:latin typeface="Golos Text"/>
              <a:ea typeface="Golos Text"/>
              <a:cs typeface="Golos Text"/>
              <a:sym typeface="Golos Text"/>
            </a:endParaRPr>
          </a:p>
          <a:p>
            <a:pPr marL="457200" lvl="0" indent="-304800" algn="l" rtl="0">
              <a:spcBef>
                <a:spcPts val="0"/>
              </a:spcBef>
              <a:spcAft>
                <a:spcPts val="0"/>
              </a:spcAft>
              <a:buSzPts val="1200"/>
              <a:buFont typeface="Golos Text"/>
              <a:buChar char="-"/>
            </a:pPr>
            <a:r>
              <a:rPr lang="en" sz="1200">
                <a:latin typeface="Golos Text"/>
                <a:ea typeface="Golos Text"/>
                <a:cs typeface="Golos Text"/>
                <a:sym typeface="Golos Text"/>
              </a:rPr>
              <a:t>Found the best combination of hyperparameter to yield best results.</a:t>
            </a:r>
            <a:endParaRPr sz="1200">
              <a:latin typeface="Golos Text"/>
              <a:ea typeface="Golos Text"/>
              <a:cs typeface="Golos Text"/>
              <a:sym typeface="Golos Text"/>
            </a:endParaRPr>
          </a:p>
        </p:txBody>
      </p:sp>
      <p:pic>
        <p:nvPicPr>
          <p:cNvPr id="468" name="Google Shape;468;p56"/>
          <p:cNvPicPr preferRelativeResize="0"/>
          <p:nvPr/>
        </p:nvPicPr>
        <p:blipFill>
          <a:blip r:embed="rId3">
            <a:alphaModFix/>
          </a:blip>
          <a:stretch>
            <a:fillRect/>
          </a:stretch>
        </p:blipFill>
        <p:spPr>
          <a:xfrm>
            <a:off x="715050" y="2769077"/>
            <a:ext cx="5730424" cy="1713175"/>
          </a:xfrm>
          <a:prstGeom prst="rect">
            <a:avLst/>
          </a:prstGeom>
          <a:noFill/>
          <a:ln w="9525" cap="flat" cmpd="sng">
            <a:solidFill>
              <a:schemeClr val="dk1"/>
            </a:solidFill>
            <a:prstDash val="solid"/>
            <a:round/>
            <a:headEnd type="none" w="sm" len="sm"/>
            <a:tailEnd type="none" w="sm" len="sm"/>
          </a:ln>
        </p:spPr>
      </p:pic>
      <p:pic>
        <p:nvPicPr>
          <p:cNvPr id="469" name="Google Shape;469;p56"/>
          <p:cNvPicPr preferRelativeResize="0"/>
          <p:nvPr/>
        </p:nvPicPr>
        <p:blipFill>
          <a:blip r:embed="rId4">
            <a:alphaModFix/>
          </a:blip>
          <a:stretch>
            <a:fillRect/>
          </a:stretch>
        </p:blipFill>
        <p:spPr>
          <a:xfrm>
            <a:off x="5430272" y="995459"/>
            <a:ext cx="2926475" cy="1360975"/>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1"/>
          <p:cNvSpPr txBox="1">
            <a:spLocks noGrp="1"/>
          </p:cNvSpPr>
          <p:nvPr>
            <p:ph type="title"/>
          </p:nvPr>
        </p:nvSpPr>
        <p:spPr>
          <a:xfrm>
            <a:off x="111000" y="99775"/>
            <a:ext cx="8769900" cy="49881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SzPts val="3600"/>
              <a:buNone/>
            </a:pPr>
            <a:r>
              <a:rPr lang="en" sz="4000">
                <a:latin typeface="Ramabhadra"/>
                <a:ea typeface="Ramabhadra"/>
                <a:cs typeface="Ramabhadra"/>
                <a:sym typeface="Ramabhadra"/>
              </a:rPr>
              <a:t>Background </a:t>
            </a:r>
            <a:endParaRPr sz="4000">
              <a:latin typeface="Ramabhadra"/>
              <a:ea typeface="Ramabhadra"/>
              <a:cs typeface="Ramabhadra"/>
              <a:sym typeface="Ramabhadra"/>
            </a:endParaRPr>
          </a:p>
          <a:p>
            <a:pPr marL="457200" lvl="0" indent="-307975" algn="l" rtl="0">
              <a:lnSpc>
                <a:spcPct val="115000"/>
              </a:lnSpc>
              <a:spcBef>
                <a:spcPts val="0"/>
              </a:spcBef>
              <a:spcAft>
                <a:spcPts val="0"/>
              </a:spcAft>
              <a:buSzPts val="1250"/>
              <a:buChar char="-"/>
            </a:pPr>
            <a:r>
              <a:rPr lang="en" sz="1250"/>
              <a:t>This is a dataset collected from a bank. </a:t>
            </a:r>
            <a:endParaRPr sz="1250"/>
          </a:p>
          <a:p>
            <a:pPr marL="0" lvl="0" indent="0" algn="l" rtl="0">
              <a:lnSpc>
                <a:spcPct val="115000"/>
              </a:lnSpc>
              <a:spcBef>
                <a:spcPts val="0"/>
              </a:spcBef>
              <a:spcAft>
                <a:spcPts val="0"/>
              </a:spcAft>
              <a:buNone/>
            </a:pPr>
            <a:endParaRPr sz="1250"/>
          </a:p>
          <a:p>
            <a:pPr marL="457200" lvl="0" indent="-307975" algn="l" rtl="0">
              <a:lnSpc>
                <a:spcPct val="115000"/>
              </a:lnSpc>
              <a:spcBef>
                <a:spcPts val="0"/>
              </a:spcBef>
              <a:spcAft>
                <a:spcPts val="0"/>
              </a:spcAft>
              <a:buSzPts val="1250"/>
              <a:buChar char="-"/>
            </a:pPr>
            <a:r>
              <a:rPr lang="en" sz="1250"/>
              <a:t>This dataset contains 1600 data points with 13 columns.</a:t>
            </a:r>
            <a:endParaRPr sz="1250"/>
          </a:p>
          <a:p>
            <a:pPr marL="0" lvl="0" indent="0" algn="l" rtl="0">
              <a:lnSpc>
                <a:spcPct val="115000"/>
              </a:lnSpc>
              <a:spcBef>
                <a:spcPts val="0"/>
              </a:spcBef>
              <a:spcAft>
                <a:spcPts val="0"/>
              </a:spcAft>
              <a:buNone/>
            </a:pPr>
            <a:endParaRPr sz="1250"/>
          </a:p>
          <a:p>
            <a:pPr marL="457200" lvl="0" indent="-307975" algn="l" rtl="0">
              <a:lnSpc>
                <a:spcPct val="115000"/>
              </a:lnSpc>
              <a:spcBef>
                <a:spcPts val="0"/>
              </a:spcBef>
              <a:spcAft>
                <a:spcPts val="0"/>
              </a:spcAft>
              <a:buSzPts val="1250"/>
              <a:buChar char="-"/>
            </a:pPr>
            <a:r>
              <a:rPr lang="en" sz="1250"/>
              <a:t>The aim of this dataset is from the perspective of risk management, the bank wants to build a classification model </a:t>
            </a:r>
            <a:r>
              <a:rPr lang="en" sz="1250" b="1">
                <a:latin typeface="Golos Text"/>
                <a:ea typeface="Golos Text"/>
                <a:cs typeface="Golos Text"/>
                <a:sym typeface="Golos Text"/>
              </a:rPr>
              <a:t>to predict which customer will have default payment in the next month.</a:t>
            </a:r>
            <a:endParaRPr sz="1250" b="1">
              <a:latin typeface="Golos Text"/>
              <a:ea typeface="Golos Text"/>
              <a:cs typeface="Golos Text"/>
              <a:sym typeface="Golos Text"/>
            </a:endParaRPr>
          </a:p>
          <a:p>
            <a:pPr marL="0" lvl="0" indent="0" algn="l" rtl="0">
              <a:lnSpc>
                <a:spcPct val="115000"/>
              </a:lnSpc>
              <a:spcBef>
                <a:spcPts val="0"/>
              </a:spcBef>
              <a:spcAft>
                <a:spcPts val="0"/>
              </a:spcAft>
              <a:buNone/>
            </a:pPr>
            <a:endParaRPr sz="1300"/>
          </a:p>
          <a:p>
            <a:pPr marL="457200" lvl="0" indent="-307975" algn="l" rtl="0">
              <a:lnSpc>
                <a:spcPct val="115000"/>
              </a:lnSpc>
              <a:spcBef>
                <a:spcPts val="0"/>
              </a:spcBef>
              <a:spcAft>
                <a:spcPts val="0"/>
              </a:spcAft>
              <a:buSzPts val="1250"/>
              <a:buChar char="-"/>
            </a:pPr>
            <a:r>
              <a:rPr lang="en" sz="1250"/>
              <a:t>Dataset includes: </a:t>
            </a:r>
            <a:endParaRPr sz="1250"/>
          </a:p>
          <a:p>
            <a:pPr marL="914400" lvl="1" indent="-285750" algn="l" rtl="0">
              <a:lnSpc>
                <a:spcPct val="115000"/>
              </a:lnSpc>
              <a:spcBef>
                <a:spcPts val="0"/>
              </a:spcBef>
              <a:spcAft>
                <a:spcPts val="0"/>
              </a:spcAft>
              <a:buSzPts val="900"/>
              <a:buChar char="-"/>
            </a:pPr>
            <a:r>
              <a:rPr lang="en" sz="900"/>
              <a:t>Customer ID: Unique customer identifier ranging from 1 to 1600</a:t>
            </a:r>
            <a:endParaRPr sz="900"/>
          </a:p>
          <a:p>
            <a:pPr marL="914400" lvl="1" indent="-285750" algn="l" rtl="0">
              <a:lnSpc>
                <a:spcPct val="115000"/>
              </a:lnSpc>
              <a:spcBef>
                <a:spcPts val="0"/>
              </a:spcBef>
              <a:spcAft>
                <a:spcPts val="0"/>
              </a:spcAft>
              <a:buSzPts val="900"/>
              <a:buChar char="-"/>
            </a:pPr>
            <a:r>
              <a:rPr lang="en" sz="900"/>
              <a:t>Credit Limit: The  credit limit for the customer</a:t>
            </a:r>
            <a:endParaRPr sz="900"/>
          </a:p>
          <a:p>
            <a:pPr marL="914400" lvl="1" indent="-285750" algn="l" rtl="0">
              <a:lnSpc>
                <a:spcPct val="115000"/>
              </a:lnSpc>
              <a:spcBef>
                <a:spcPts val="0"/>
              </a:spcBef>
              <a:spcAft>
                <a:spcPts val="0"/>
              </a:spcAft>
              <a:buSzPts val="900"/>
              <a:buChar char="-"/>
            </a:pPr>
            <a:r>
              <a:rPr lang="en" sz="900"/>
              <a:t>Gender: Customer gender</a:t>
            </a:r>
            <a:endParaRPr sz="900"/>
          </a:p>
          <a:p>
            <a:pPr marL="914400" lvl="1" indent="-285750" algn="l" rtl="0">
              <a:lnSpc>
                <a:spcPct val="115000"/>
              </a:lnSpc>
              <a:spcBef>
                <a:spcPts val="0"/>
              </a:spcBef>
              <a:spcAft>
                <a:spcPts val="0"/>
              </a:spcAft>
              <a:buSzPts val="900"/>
              <a:buChar char="-"/>
            </a:pPr>
            <a:r>
              <a:rPr lang="en" sz="900"/>
              <a:t>Education: Customer education level</a:t>
            </a:r>
            <a:endParaRPr sz="900"/>
          </a:p>
          <a:p>
            <a:pPr marL="914400" lvl="1" indent="-285750" algn="l" rtl="0">
              <a:lnSpc>
                <a:spcPct val="115000"/>
              </a:lnSpc>
              <a:spcBef>
                <a:spcPts val="0"/>
              </a:spcBef>
              <a:spcAft>
                <a:spcPts val="0"/>
              </a:spcAft>
              <a:buSzPts val="900"/>
              <a:buChar char="-"/>
            </a:pPr>
            <a:r>
              <a:rPr lang="en" sz="900"/>
              <a:t>Marriage Status: Customer marital status</a:t>
            </a:r>
            <a:endParaRPr sz="900"/>
          </a:p>
          <a:p>
            <a:pPr marL="914400" lvl="1" indent="-285750" algn="l" rtl="0">
              <a:lnSpc>
                <a:spcPct val="115000"/>
              </a:lnSpc>
              <a:spcBef>
                <a:spcPts val="0"/>
              </a:spcBef>
              <a:spcAft>
                <a:spcPts val="0"/>
              </a:spcAft>
              <a:buSzPts val="900"/>
              <a:buChar char="-"/>
            </a:pPr>
            <a:r>
              <a:rPr lang="en" sz="900"/>
              <a:t>Age: Rotational Customer age</a:t>
            </a:r>
            <a:endParaRPr sz="900"/>
          </a:p>
          <a:p>
            <a:pPr marL="914400" lvl="1" indent="-285750" algn="l" rtl="0">
              <a:lnSpc>
                <a:spcPct val="115000"/>
              </a:lnSpc>
              <a:spcBef>
                <a:spcPts val="0"/>
              </a:spcBef>
              <a:spcAft>
                <a:spcPts val="0"/>
              </a:spcAft>
              <a:buSzPts val="900"/>
              <a:buChar char="-"/>
            </a:pPr>
            <a:r>
              <a:rPr lang="en" sz="900"/>
              <a:t>Bill_Amount1: Customer credit card bill amount 1 month ago</a:t>
            </a:r>
            <a:endParaRPr sz="900"/>
          </a:p>
          <a:p>
            <a:pPr marL="914400" lvl="1" indent="-285750" algn="l" rtl="0">
              <a:lnSpc>
                <a:spcPct val="115000"/>
              </a:lnSpc>
              <a:spcBef>
                <a:spcPts val="0"/>
              </a:spcBef>
              <a:spcAft>
                <a:spcPts val="0"/>
              </a:spcAft>
              <a:buSzPts val="900"/>
              <a:buChar char="-"/>
            </a:pPr>
            <a:r>
              <a:rPr lang="en" sz="900"/>
              <a:t>Bill_Amount2: Customer credit card bill amount 2 month ago</a:t>
            </a:r>
            <a:endParaRPr sz="900"/>
          </a:p>
          <a:p>
            <a:pPr marL="914400" lvl="1" indent="-285750" algn="l" rtl="0">
              <a:lnSpc>
                <a:spcPct val="115000"/>
              </a:lnSpc>
              <a:spcBef>
                <a:spcPts val="0"/>
              </a:spcBef>
              <a:spcAft>
                <a:spcPts val="0"/>
              </a:spcAft>
              <a:buSzPts val="900"/>
              <a:buChar char="-"/>
            </a:pPr>
            <a:r>
              <a:rPr lang="en" sz="900"/>
              <a:t>Bill_Amount3: Customer credit card bill amount 3 month ago</a:t>
            </a:r>
            <a:endParaRPr sz="900"/>
          </a:p>
          <a:p>
            <a:pPr marL="914400" lvl="1" indent="-285750" algn="l" rtl="0">
              <a:lnSpc>
                <a:spcPct val="115000"/>
              </a:lnSpc>
              <a:spcBef>
                <a:spcPts val="0"/>
              </a:spcBef>
              <a:spcAft>
                <a:spcPts val="0"/>
              </a:spcAft>
              <a:buSzPts val="900"/>
              <a:buChar char="-"/>
            </a:pPr>
            <a:r>
              <a:rPr lang="en" sz="900"/>
              <a:t>Pay_Amount1: The amount customer paid 1 month ago</a:t>
            </a:r>
            <a:endParaRPr sz="900"/>
          </a:p>
          <a:p>
            <a:pPr marL="914400" lvl="1" indent="-285750" algn="l" rtl="0">
              <a:lnSpc>
                <a:spcPct val="115000"/>
              </a:lnSpc>
              <a:spcBef>
                <a:spcPts val="0"/>
              </a:spcBef>
              <a:spcAft>
                <a:spcPts val="0"/>
              </a:spcAft>
              <a:buSzPts val="900"/>
              <a:buChar char="-"/>
            </a:pPr>
            <a:r>
              <a:rPr lang="en" sz="900"/>
              <a:t>Pay_Amount2: The amount customer paid 2 month ago</a:t>
            </a:r>
            <a:endParaRPr sz="900"/>
          </a:p>
          <a:p>
            <a:pPr marL="914400" lvl="1" indent="-285750" algn="l" rtl="0">
              <a:lnSpc>
                <a:spcPct val="115000"/>
              </a:lnSpc>
              <a:spcBef>
                <a:spcPts val="0"/>
              </a:spcBef>
              <a:spcAft>
                <a:spcPts val="0"/>
              </a:spcAft>
              <a:buSzPts val="900"/>
              <a:buChar char="-"/>
            </a:pPr>
            <a:r>
              <a:rPr lang="en" sz="900"/>
              <a:t>Pay_Amount3: The amount customer paid 3 month ago</a:t>
            </a:r>
            <a:endParaRPr sz="900"/>
          </a:p>
          <a:p>
            <a:pPr marL="914400" lvl="1" indent="-285750" algn="l" rtl="0">
              <a:lnSpc>
                <a:spcPct val="115000"/>
              </a:lnSpc>
              <a:spcBef>
                <a:spcPts val="0"/>
              </a:spcBef>
              <a:spcAft>
                <a:spcPts val="0"/>
              </a:spcAft>
              <a:buSzPts val="900"/>
              <a:buChar char="-"/>
            </a:pPr>
            <a:r>
              <a:rPr lang="en" sz="900"/>
              <a:t>Default payment next month: Whether customer will default next month, </a:t>
            </a:r>
            <a:endParaRPr sz="900"/>
          </a:p>
          <a:p>
            <a:pPr marL="914400" lvl="0" indent="0" algn="l" rtl="0">
              <a:lnSpc>
                <a:spcPct val="115000"/>
              </a:lnSpc>
              <a:spcBef>
                <a:spcPts val="0"/>
              </a:spcBef>
              <a:spcAft>
                <a:spcPts val="0"/>
              </a:spcAft>
              <a:buNone/>
            </a:pPr>
            <a:r>
              <a:rPr lang="en" sz="900"/>
              <a:t>1 means default (customer will not pay the bill), 0 means non default (customer will pay the bill)</a:t>
            </a:r>
            <a:endParaRPr sz="900"/>
          </a:p>
          <a:p>
            <a:pPr marL="0" lvl="0" indent="0" algn="l" rtl="0">
              <a:lnSpc>
                <a:spcPct val="115000"/>
              </a:lnSpc>
              <a:spcBef>
                <a:spcPts val="0"/>
              </a:spcBef>
              <a:spcAft>
                <a:spcPts val="0"/>
              </a:spcAft>
              <a:buNone/>
            </a:pPr>
            <a:endParaRPr sz="1500" b="1">
              <a:latin typeface="Golos Text"/>
              <a:ea typeface="Golos Text"/>
              <a:cs typeface="Golos Text"/>
              <a:sym typeface="Golos Tex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57"/>
          <p:cNvSpPr txBox="1">
            <a:spLocks noGrp="1"/>
          </p:cNvSpPr>
          <p:nvPr>
            <p:ph type="title"/>
          </p:nvPr>
        </p:nvSpPr>
        <p:spPr>
          <a:xfrm>
            <a:off x="715050" y="118700"/>
            <a:ext cx="7713900" cy="464100"/>
          </a:xfrm>
          <a:prstGeom prst="rect">
            <a:avLst/>
          </a:prstGeom>
          <a:noFill/>
          <a:ln>
            <a:noFill/>
          </a:ln>
        </p:spPr>
        <p:txBody>
          <a:bodyPr spcFirstLastPara="1" wrap="square" lIns="91425" tIns="91425" rIns="91425" bIns="91425" anchor="t" anchorCtr="0">
            <a:noAutofit/>
          </a:bodyPr>
          <a:lstStyle/>
          <a:p>
            <a:pPr marL="457200" lvl="0" indent="0" algn="ctr" rtl="0">
              <a:lnSpc>
                <a:spcPct val="115000"/>
              </a:lnSpc>
              <a:spcBef>
                <a:spcPts val="0"/>
              </a:spcBef>
              <a:spcAft>
                <a:spcPts val="0"/>
              </a:spcAft>
              <a:buNone/>
            </a:pPr>
            <a:r>
              <a:rPr lang="en" sz="2500"/>
              <a:t>Using the best model on testing set</a:t>
            </a:r>
            <a:endParaRPr sz="2500"/>
          </a:p>
          <a:p>
            <a:pPr marL="0" lvl="0" indent="0" algn="l" rtl="0">
              <a:lnSpc>
                <a:spcPct val="115000"/>
              </a:lnSpc>
              <a:spcBef>
                <a:spcPts val="0"/>
              </a:spcBef>
              <a:spcAft>
                <a:spcPts val="0"/>
              </a:spcAft>
              <a:buSzPts val="3000"/>
              <a:buNone/>
            </a:pPr>
            <a:endParaRPr/>
          </a:p>
        </p:txBody>
      </p:sp>
      <p:sp>
        <p:nvSpPr>
          <p:cNvPr id="475" name="Google Shape;475;p57"/>
          <p:cNvSpPr txBox="1"/>
          <p:nvPr/>
        </p:nvSpPr>
        <p:spPr>
          <a:xfrm>
            <a:off x="4366275" y="1003475"/>
            <a:ext cx="461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Golos Text"/>
              <a:ea typeface="Golos Text"/>
              <a:cs typeface="Golos Text"/>
              <a:sym typeface="Golos Text"/>
            </a:endParaRPr>
          </a:p>
        </p:txBody>
      </p:sp>
      <p:pic>
        <p:nvPicPr>
          <p:cNvPr id="476" name="Google Shape;476;p57"/>
          <p:cNvPicPr preferRelativeResize="0"/>
          <p:nvPr/>
        </p:nvPicPr>
        <p:blipFill>
          <a:blip r:embed="rId3">
            <a:alphaModFix/>
          </a:blip>
          <a:stretch>
            <a:fillRect/>
          </a:stretch>
        </p:blipFill>
        <p:spPr>
          <a:xfrm>
            <a:off x="4930725" y="2938875"/>
            <a:ext cx="3811375" cy="1925200"/>
          </a:xfrm>
          <a:prstGeom prst="rect">
            <a:avLst/>
          </a:prstGeom>
          <a:noFill/>
          <a:ln w="9525" cap="flat" cmpd="sng">
            <a:solidFill>
              <a:schemeClr val="dk1"/>
            </a:solidFill>
            <a:prstDash val="solid"/>
            <a:round/>
            <a:headEnd type="none" w="sm" len="sm"/>
            <a:tailEnd type="none" w="sm" len="sm"/>
          </a:ln>
        </p:spPr>
      </p:pic>
      <p:pic>
        <p:nvPicPr>
          <p:cNvPr id="477" name="Google Shape;477;p57"/>
          <p:cNvPicPr preferRelativeResize="0"/>
          <p:nvPr/>
        </p:nvPicPr>
        <p:blipFill>
          <a:blip r:embed="rId4">
            <a:alphaModFix/>
          </a:blip>
          <a:stretch>
            <a:fillRect/>
          </a:stretch>
        </p:blipFill>
        <p:spPr>
          <a:xfrm>
            <a:off x="309675" y="772200"/>
            <a:ext cx="4362049" cy="2456825"/>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8"/>
          <p:cNvSpPr txBox="1">
            <a:spLocks noGrp="1"/>
          </p:cNvSpPr>
          <p:nvPr>
            <p:ph type="title"/>
          </p:nvPr>
        </p:nvSpPr>
        <p:spPr>
          <a:xfrm>
            <a:off x="715050" y="118700"/>
            <a:ext cx="7713900" cy="464100"/>
          </a:xfrm>
          <a:prstGeom prst="rect">
            <a:avLst/>
          </a:prstGeom>
          <a:noFill/>
          <a:ln>
            <a:noFill/>
          </a:ln>
        </p:spPr>
        <p:txBody>
          <a:bodyPr spcFirstLastPara="1" wrap="square" lIns="91425" tIns="91425" rIns="91425" bIns="91425" anchor="t" anchorCtr="0">
            <a:noAutofit/>
          </a:bodyPr>
          <a:lstStyle/>
          <a:p>
            <a:pPr marL="457200" lvl="0" indent="0" algn="ctr" rtl="0">
              <a:lnSpc>
                <a:spcPct val="115000"/>
              </a:lnSpc>
              <a:spcBef>
                <a:spcPts val="0"/>
              </a:spcBef>
              <a:spcAft>
                <a:spcPts val="0"/>
              </a:spcAft>
              <a:buNone/>
            </a:pPr>
            <a:r>
              <a:rPr lang="en" sz="2500"/>
              <a:t>Comparing best model to dummy model</a:t>
            </a:r>
            <a:endParaRPr sz="2500"/>
          </a:p>
          <a:p>
            <a:pPr marL="0" lvl="0" indent="0" algn="l" rtl="0">
              <a:lnSpc>
                <a:spcPct val="115000"/>
              </a:lnSpc>
              <a:spcBef>
                <a:spcPts val="0"/>
              </a:spcBef>
              <a:spcAft>
                <a:spcPts val="0"/>
              </a:spcAft>
              <a:buSzPts val="3000"/>
              <a:buNone/>
            </a:pPr>
            <a:endParaRPr/>
          </a:p>
        </p:txBody>
      </p:sp>
      <p:sp>
        <p:nvSpPr>
          <p:cNvPr id="483" name="Google Shape;483;p58"/>
          <p:cNvSpPr txBox="1"/>
          <p:nvPr/>
        </p:nvSpPr>
        <p:spPr>
          <a:xfrm>
            <a:off x="4366275" y="1003475"/>
            <a:ext cx="461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Golos Text"/>
              <a:ea typeface="Golos Text"/>
              <a:cs typeface="Golos Text"/>
              <a:sym typeface="Golos Text"/>
            </a:endParaRPr>
          </a:p>
        </p:txBody>
      </p:sp>
      <p:pic>
        <p:nvPicPr>
          <p:cNvPr id="484" name="Google Shape;484;p58"/>
          <p:cNvPicPr preferRelativeResize="0"/>
          <p:nvPr/>
        </p:nvPicPr>
        <p:blipFill>
          <a:blip r:embed="rId3">
            <a:alphaModFix/>
          </a:blip>
          <a:stretch>
            <a:fillRect/>
          </a:stretch>
        </p:blipFill>
        <p:spPr>
          <a:xfrm>
            <a:off x="346650" y="809200"/>
            <a:ext cx="3704850" cy="3797749"/>
          </a:xfrm>
          <a:prstGeom prst="rect">
            <a:avLst/>
          </a:prstGeom>
          <a:noFill/>
          <a:ln w="9525" cap="flat" cmpd="sng">
            <a:solidFill>
              <a:schemeClr val="dk1"/>
            </a:solidFill>
            <a:prstDash val="solid"/>
            <a:round/>
            <a:headEnd type="none" w="sm" len="sm"/>
            <a:tailEnd type="none" w="sm" len="sm"/>
          </a:ln>
        </p:spPr>
      </p:pic>
      <p:pic>
        <p:nvPicPr>
          <p:cNvPr id="485" name="Google Shape;485;p58"/>
          <p:cNvPicPr preferRelativeResize="0"/>
          <p:nvPr/>
        </p:nvPicPr>
        <p:blipFill>
          <a:blip r:embed="rId4">
            <a:alphaModFix/>
          </a:blip>
          <a:stretch>
            <a:fillRect/>
          </a:stretch>
        </p:blipFill>
        <p:spPr>
          <a:xfrm>
            <a:off x="4209001" y="1537575"/>
            <a:ext cx="4625322" cy="1817224"/>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2"/>
          <p:cNvSpPr txBox="1">
            <a:spLocks noGrp="1"/>
          </p:cNvSpPr>
          <p:nvPr>
            <p:ph type="title"/>
          </p:nvPr>
        </p:nvSpPr>
        <p:spPr>
          <a:xfrm>
            <a:off x="511575" y="2256638"/>
            <a:ext cx="7713900" cy="183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600"/>
              <a:buNone/>
            </a:pPr>
            <a:r>
              <a:rPr lang="en" sz="6000">
                <a:latin typeface="Ramabhadra"/>
                <a:ea typeface="Ramabhadra"/>
                <a:cs typeface="Ramabhadra"/>
                <a:sym typeface="Ramabhadra"/>
              </a:rPr>
              <a:t>EDA</a:t>
            </a:r>
            <a:endParaRPr sz="6000">
              <a:latin typeface="Ramabhadra"/>
              <a:ea typeface="Ramabhadra"/>
              <a:cs typeface="Ramabhadra"/>
              <a:sym typeface="Ramabhadra"/>
            </a:endParaRPr>
          </a:p>
          <a:p>
            <a:pPr marL="0" lvl="0" indent="0" algn="l" rtl="0">
              <a:lnSpc>
                <a:spcPct val="115000"/>
              </a:lnSpc>
              <a:spcBef>
                <a:spcPts val="0"/>
              </a:spcBef>
              <a:spcAft>
                <a:spcPts val="0"/>
              </a:spcAft>
              <a:buSzPts val="3600"/>
              <a:buNone/>
            </a:pPr>
            <a:r>
              <a:rPr lang="en" sz="2000"/>
              <a:t>credit_dataset.csv</a:t>
            </a:r>
            <a:endParaRPr sz="2000"/>
          </a:p>
        </p:txBody>
      </p:sp>
      <p:sp>
        <p:nvSpPr>
          <p:cNvPr id="201" name="Google Shape;201;p22"/>
          <p:cNvSpPr txBox="1">
            <a:spLocks noGrp="1"/>
          </p:cNvSpPr>
          <p:nvPr>
            <p:ph type="title" idx="2"/>
          </p:nvPr>
        </p:nvSpPr>
        <p:spPr>
          <a:xfrm>
            <a:off x="511575" y="1034875"/>
            <a:ext cx="2035200" cy="107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6000"/>
              <a:buNone/>
            </a:pPr>
            <a:r>
              <a:rPr lang="en" sz="8000"/>
              <a:t>01</a:t>
            </a:r>
            <a:endParaRPr sz="8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3"/>
          <p:cNvSpPr txBox="1">
            <a:spLocks noGrp="1"/>
          </p:cNvSpPr>
          <p:nvPr>
            <p:ph type="title"/>
          </p:nvPr>
        </p:nvSpPr>
        <p:spPr>
          <a:xfrm>
            <a:off x="715050" y="118700"/>
            <a:ext cx="7713900" cy="464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3000"/>
              <a:buNone/>
            </a:pPr>
            <a:r>
              <a:rPr lang="en" sz="2500"/>
              <a:t>Explanatory Data Analysis (EDA)</a:t>
            </a:r>
            <a:endParaRPr sz="2500"/>
          </a:p>
          <a:p>
            <a:pPr marL="0" lvl="0" indent="0" algn="l" rtl="0">
              <a:lnSpc>
                <a:spcPct val="115000"/>
              </a:lnSpc>
              <a:spcBef>
                <a:spcPts val="0"/>
              </a:spcBef>
              <a:spcAft>
                <a:spcPts val="0"/>
              </a:spcAft>
              <a:buSzPts val="3000"/>
              <a:buNone/>
            </a:pPr>
            <a:endParaRPr/>
          </a:p>
          <a:p>
            <a:pPr marL="0" lvl="0" indent="0" algn="l" rtl="0">
              <a:lnSpc>
                <a:spcPct val="115000"/>
              </a:lnSpc>
              <a:spcBef>
                <a:spcPts val="0"/>
              </a:spcBef>
              <a:spcAft>
                <a:spcPts val="0"/>
              </a:spcAft>
              <a:buSzPts val="3000"/>
              <a:buNone/>
            </a:pPr>
            <a:endParaRPr/>
          </a:p>
        </p:txBody>
      </p:sp>
      <p:pic>
        <p:nvPicPr>
          <p:cNvPr id="207" name="Google Shape;207;p23"/>
          <p:cNvPicPr preferRelativeResize="0"/>
          <p:nvPr/>
        </p:nvPicPr>
        <p:blipFill>
          <a:blip r:embed="rId3">
            <a:alphaModFix/>
          </a:blip>
          <a:stretch>
            <a:fillRect/>
          </a:stretch>
        </p:blipFill>
        <p:spPr>
          <a:xfrm>
            <a:off x="628675" y="1382775"/>
            <a:ext cx="7886627" cy="1386025"/>
          </a:xfrm>
          <a:prstGeom prst="rect">
            <a:avLst/>
          </a:prstGeom>
          <a:noFill/>
          <a:ln w="9525" cap="flat" cmpd="sng">
            <a:solidFill>
              <a:schemeClr val="dk1"/>
            </a:solidFill>
            <a:prstDash val="solid"/>
            <a:round/>
            <a:headEnd type="none" w="sm" len="sm"/>
            <a:tailEnd type="none" w="sm" len="sm"/>
          </a:ln>
        </p:spPr>
      </p:pic>
      <p:sp>
        <p:nvSpPr>
          <p:cNvPr id="208" name="Google Shape;208;p23"/>
          <p:cNvSpPr txBox="1"/>
          <p:nvPr/>
        </p:nvSpPr>
        <p:spPr>
          <a:xfrm>
            <a:off x="628700" y="2976675"/>
            <a:ext cx="63462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Golos Text"/>
              <a:buChar char="-"/>
            </a:pPr>
            <a:r>
              <a:rPr lang="en">
                <a:latin typeface="Golos Text"/>
                <a:ea typeface="Golos Text"/>
                <a:cs typeface="Golos Text"/>
                <a:sym typeface="Golos Text"/>
              </a:rPr>
              <a:t>This is the general overview of the original credit dataframe.</a:t>
            </a:r>
            <a:endParaRPr>
              <a:latin typeface="Golos Text"/>
              <a:ea typeface="Golos Text"/>
              <a:cs typeface="Golos Text"/>
              <a:sym typeface="Golos Text"/>
            </a:endParaRPr>
          </a:p>
          <a:p>
            <a:pPr marL="457200" lvl="0" indent="-317500" algn="l" rtl="0">
              <a:spcBef>
                <a:spcPts val="0"/>
              </a:spcBef>
              <a:spcAft>
                <a:spcPts val="0"/>
              </a:spcAft>
              <a:buSzPts val="1400"/>
              <a:buFont typeface="Golos Text"/>
              <a:buChar char="-"/>
            </a:pPr>
            <a:r>
              <a:rPr lang="en">
                <a:latin typeface="Golos Text"/>
                <a:ea typeface="Golos Text"/>
                <a:cs typeface="Golos Text"/>
                <a:sym typeface="Golos Text"/>
              </a:rPr>
              <a:t>It is evident that University is spelled wrongly.</a:t>
            </a:r>
            <a:endParaRPr>
              <a:latin typeface="Golos Text"/>
              <a:ea typeface="Golos Text"/>
              <a:cs typeface="Golos Text"/>
              <a:sym typeface="Golos Text"/>
            </a:endParaRPr>
          </a:p>
          <a:p>
            <a:pPr marL="457200" lvl="0" indent="-317500" algn="l" rtl="0">
              <a:spcBef>
                <a:spcPts val="0"/>
              </a:spcBef>
              <a:spcAft>
                <a:spcPts val="0"/>
              </a:spcAft>
              <a:buSzPts val="1400"/>
              <a:buFont typeface="Golos Text"/>
              <a:buChar char="-"/>
            </a:pPr>
            <a:r>
              <a:rPr lang="en">
                <a:latin typeface="Golos Text"/>
                <a:ea typeface="Golos Text"/>
                <a:cs typeface="Golos Text"/>
                <a:sym typeface="Golos Text"/>
              </a:rPr>
              <a:t>The dataset contains categorical and numerical variables.</a:t>
            </a:r>
            <a:endParaRPr>
              <a:latin typeface="Golos Text"/>
              <a:ea typeface="Golos Text"/>
              <a:cs typeface="Golos Text"/>
              <a:sym typeface="Golos Tex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4"/>
          <p:cNvSpPr txBox="1">
            <a:spLocks noGrp="1"/>
          </p:cNvSpPr>
          <p:nvPr>
            <p:ph type="title"/>
          </p:nvPr>
        </p:nvSpPr>
        <p:spPr>
          <a:xfrm>
            <a:off x="715050" y="118700"/>
            <a:ext cx="7713900" cy="464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3000"/>
              <a:buNone/>
            </a:pPr>
            <a:r>
              <a:rPr lang="en" sz="2500"/>
              <a:t>Explanatory Data Analysis (EDA)</a:t>
            </a:r>
            <a:endParaRPr sz="2500"/>
          </a:p>
          <a:p>
            <a:pPr marL="0" lvl="0" indent="0" algn="l" rtl="0">
              <a:lnSpc>
                <a:spcPct val="115000"/>
              </a:lnSpc>
              <a:spcBef>
                <a:spcPts val="0"/>
              </a:spcBef>
              <a:spcAft>
                <a:spcPts val="0"/>
              </a:spcAft>
              <a:buSzPts val="3000"/>
              <a:buNone/>
            </a:pPr>
            <a:endParaRPr/>
          </a:p>
          <a:p>
            <a:pPr marL="0" lvl="0" indent="0" algn="l" rtl="0">
              <a:lnSpc>
                <a:spcPct val="115000"/>
              </a:lnSpc>
              <a:spcBef>
                <a:spcPts val="0"/>
              </a:spcBef>
              <a:spcAft>
                <a:spcPts val="0"/>
              </a:spcAft>
              <a:buSzPts val="3000"/>
              <a:buNone/>
            </a:pPr>
            <a:endParaRPr/>
          </a:p>
        </p:txBody>
      </p:sp>
      <p:pic>
        <p:nvPicPr>
          <p:cNvPr id="214" name="Google Shape;214;p24"/>
          <p:cNvPicPr preferRelativeResize="0"/>
          <p:nvPr/>
        </p:nvPicPr>
        <p:blipFill>
          <a:blip r:embed="rId3">
            <a:alphaModFix/>
          </a:blip>
          <a:stretch>
            <a:fillRect/>
          </a:stretch>
        </p:blipFill>
        <p:spPr>
          <a:xfrm>
            <a:off x="946300" y="1186425"/>
            <a:ext cx="1374000" cy="617600"/>
          </a:xfrm>
          <a:prstGeom prst="rect">
            <a:avLst/>
          </a:prstGeom>
          <a:noFill/>
          <a:ln w="9525" cap="flat" cmpd="sng">
            <a:solidFill>
              <a:schemeClr val="dk1"/>
            </a:solidFill>
            <a:prstDash val="solid"/>
            <a:round/>
            <a:headEnd type="none" w="sm" len="sm"/>
            <a:tailEnd type="none" w="sm" len="sm"/>
          </a:ln>
        </p:spPr>
      </p:pic>
      <p:pic>
        <p:nvPicPr>
          <p:cNvPr id="215" name="Google Shape;215;p24"/>
          <p:cNvPicPr preferRelativeResize="0"/>
          <p:nvPr/>
        </p:nvPicPr>
        <p:blipFill>
          <a:blip r:embed="rId4">
            <a:alphaModFix/>
          </a:blip>
          <a:stretch>
            <a:fillRect/>
          </a:stretch>
        </p:blipFill>
        <p:spPr>
          <a:xfrm>
            <a:off x="946300" y="2407650"/>
            <a:ext cx="2251233" cy="2067799"/>
          </a:xfrm>
          <a:prstGeom prst="rect">
            <a:avLst/>
          </a:prstGeom>
          <a:noFill/>
          <a:ln w="9525" cap="flat" cmpd="sng">
            <a:solidFill>
              <a:schemeClr val="dk1"/>
            </a:solidFill>
            <a:prstDash val="solid"/>
            <a:round/>
            <a:headEnd type="none" w="sm" len="sm"/>
            <a:tailEnd type="none" w="sm" len="sm"/>
          </a:ln>
        </p:spPr>
      </p:pic>
      <p:pic>
        <p:nvPicPr>
          <p:cNvPr id="216" name="Google Shape;216;p24"/>
          <p:cNvPicPr preferRelativeResize="0"/>
          <p:nvPr/>
        </p:nvPicPr>
        <p:blipFill>
          <a:blip r:embed="rId5">
            <a:alphaModFix/>
          </a:blip>
          <a:stretch>
            <a:fillRect/>
          </a:stretch>
        </p:blipFill>
        <p:spPr>
          <a:xfrm>
            <a:off x="4014900" y="2637350"/>
            <a:ext cx="2793751" cy="1838100"/>
          </a:xfrm>
          <a:prstGeom prst="rect">
            <a:avLst/>
          </a:prstGeom>
          <a:noFill/>
          <a:ln w="9525" cap="flat" cmpd="sng">
            <a:solidFill>
              <a:schemeClr val="dk1"/>
            </a:solidFill>
            <a:prstDash val="solid"/>
            <a:round/>
            <a:headEnd type="none" w="sm" len="sm"/>
            <a:tailEnd type="none" w="sm" len="sm"/>
          </a:ln>
        </p:spPr>
      </p:pic>
      <p:sp>
        <p:nvSpPr>
          <p:cNvPr id="217" name="Google Shape;217;p24"/>
          <p:cNvSpPr txBox="1"/>
          <p:nvPr/>
        </p:nvSpPr>
        <p:spPr>
          <a:xfrm>
            <a:off x="3654100" y="1086725"/>
            <a:ext cx="4662300" cy="1046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Golos Text"/>
              <a:buChar char="-"/>
            </a:pPr>
            <a:r>
              <a:rPr lang="en">
                <a:latin typeface="Golos Text"/>
                <a:ea typeface="Golos Text"/>
                <a:cs typeface="Golos Text"/>
                <a:sym typeface="Golos Text"/>
              </a:rPr>
              <a:t>There are 1600 rows and 13 columns in df.</a:t>
            </a:r>
            <a:endParaRPr>
              <a:latin typeface="Golos Text"/>
              <a:ea typeface="Golos Text"/>
              <a:cs typeface="Golos Text"/>
              <a:sym typeface="Golos Text"/>
            </a:endParaRPr>
          </a:p>
          <a:p>
            <a:pPr marL="457200" lvl="0" indent="-317500" algn="l" rtl="0">
              <a:spcBef>
                <a:spcPts val="0"/>
              </a:spcBef>
              <a:spcAft>
                <a:spcPts val="0"/>
              </a:spcAft>
              <a:buSzPts val="1400"/>
              <a:buFont typeface="Golos Text"/>
              <a:buChar char="-"/>
            </a:pPr>
            <a:r>
              <a:rPr lang="en">
                <a:latin typeface="Golos Text"/>
                <a:ea typeface="Golos Text"/>
                <a:cs typeface="Golos Text"/>
                <a:sym typeface="Golos Text"/>
              </a:rPr>
              <a:t>Categorical variables: Gender, Education, Marriage Status.</a:t>
            </a:r>
            <a:endParaRPr>
              <a:latin typeface="Golos Text"/>
              <a:ea typeface="Golos Text"/>
              <a:cs typeface="Golos Text"/>
              <a:sym typeface="Golos Text"/>
            </a:endParaRPr>
          </a:p>
          <a:p>
            <a:pPr marL="457200" lvl="0" indent="-317500" algn="l" rtl="0">
              <a:spcBef>
                <a:spcPts val="0"/>
              </a:spcBef>
              <a:spcAft>
                <a:spcPts val="0"/>
              </a:spcAft>
              <a:buSzPts val="1400"/>
              <a:buFont typeface="Golos Text"/>
              <a:buChar char="-"/>
            </a:pPr>
            <a:r>
              <a:rPr lang="en">
                <a:latin typeface="Golos Text"/>
                <a:ea typeface="Golos Text"/>
                <a:cs typeface="Golos Text"/>
                <a:sym typeface="Golos Text"/>
              </a:rPr>
              <a:t>There are no null values in the df.</a:t>
            </a:r>
            <a:endParaRPr>
              <a:latin typeface="Golos Text"/>
              <a:ea typeface="Golos Text"/>
              <a:cs typeface="Golos Text"/>
              <a:sym typeface="Golos Tex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5"/>
          <p:cNvSpPr txBox="1">
            <a:spLocks noGrp="1"/>
          </p:cNvSpPr>
          <p:nvPr>
            <p:ph type="title"/>
          </p:nvPr>
        </p:nvSpPr>
        <p:spPr>
          <a:xfrm>
            <a:off x="715050" y="118700"/>
            <a:ext cx="7713900" cy="464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3000"/>
              <a:buNone/>
            </a:pPr>
            <a:r>
              <a:rPr lang="en" sz="2500"/>
              <a:t>Explanatory Data Analysis (EDA)</a:t>
            </a:r>
            <a:endParaRPr sz="2500"/>
          </a:p>
          <a:p>
            <a:pPr marL="0" lvl="0" indent="0" algn="l" rtl="0">
              <a:lnSpc>
                <a:spcPct val="115000"/>
              </a:lnSpc>
              <a:spcBef>
                <a:spcPts val="0"/>
              </a:spcBef>
              <a:spcAft>
                <a:spcPts val="0"/>
              </a:spcAft>
              <a:buSzPts val="3000"/>
              <a:buNone/>
            </a:pPr>
            <a:endParaRPr/>
          </a:p>
          <a:p>
            <a:pPr marL="0" lvl="0" indent="0" algn="l" rtl="0">
              <a:lnSpc>
                <a:spcPct val="115000"/>
              </a:lnSpc>
              <a:spcBef>
                <a:spcPts val="0"/>
              </a:spcBef>
              <a:spcAft>
                <a:spcPts val="0"/>
              </a:spcAft>
              <a:buSzPts val="3000"/>
              <a:buNone/>
            </a:pPr>
            <a:endParaRPr/>
          </a:p>
        </p:txBody>
      </p:sp>
      <p:pic>
        <p:nvPicPr>
          <p:cNvPr id="223" name="Google Shape;223;p25"/>
          <p:cNvPicPr preferRelativeResize="0"/>
          <p:nvPr/>
        </p:nvPicPr>
        <p:blipFill>
          <a:blip r:embed="rId3">
            <a:alphaModFix/>
          </a:blip>
          <a:stretch>
            <a:fillRect/>
          </a:stretch>
        </p:blipFill>
        <p:spPr>
          <a:xfrm>
            <a:off x="2853650" y="773438"/>
            <a:ext cx="1896210" cy="2067800"/>
          </a:xfrm>
          <a:prstGeom prst="rect">
            <a:avLst/>
          </a:prstGeom>
          <a:noFill/>
          <a:ln w="9525" cap="flat" cmpd="sng">
            <a:solidFill>
              <a:schemeClr val="dk1"/>
            </a:solidFill>
            <a:prstDash val="solid"/>
            <a:round/>
            <a:headEnd type="none" w="sm" len="sm"/>
            <a:tailEnd type="none" w="sm" len="sm"/>
          </a:ln>
        </p:spPr>
      </p:pic>
      <p:pic>
        <p:nvPicPr>
          <p:cNvPr id="224" name="Google Shape;224;p25"/>
          <p:cNvPicPr preferRelativeResize="0"/>
          <p:nvPr/>
        </p:nvPicPr>
        <p:blipFill>
          <a:blip r:embed="rId4">
            <a:alphaModFix/>
          </a:blip>
          <a:stretch>
            <a:fillRect/>
          </a:stretch>
        </p:blipFill>
        <p:spPr>
          <a:xfrm>
            <a:off x="4282453" y="3031862"/>
            <a:ext cx="4537313" cy="1892024"/>
          </a:xfrm>
          <a:prstGeom prst="rect">
            <a:avLst/>
          </a:prstGeom>
          <a:noFill/>
          <a:ln w="9525" cap="flat" cmpd="sng">
            <a:solidFill>
              <a:schemeClr val="dk1"/>
            </a:solidFill>
            <a:prstDash val="solid"/>
            <a:round/>
            <a:headEnd type="none" w="sm" len="sm"/>
            <a:tailEnd type="none" w="sm" len="sm"/>
          </a:ln>
        </p:spPr>
      </p:pic>
      <p:pic>
        <p:nvPicPr>
          <p:cNvPr id="225" name="Google Shape;225;p25"/>
          <p:cNvPicPr preferRelativeResize="0"/>
          <p:nvPr/>
        </p:nvPicPr>
        <p:blipFill>
          <a:blip r:embed="rId5">
            <a:alphaModFix/>
          </a:blip>
          <a:stretch>
            <a:fillRect/>
          </a:stretch>
        </p:blipFill>
        <p:spPr>
          <a:xfrm>
            <a:off x="267476" y="2099325"/>
            <a:ext cx="2359801" cy="2824551"/>
          </a:xfrm>
          <a:prstGeom prst="rect">
            <a:avLst/>
          </a:prstGeom>
          <a:noFill/>
          <a:ln w="9525" cap="flat" cmpd="sng">
            <a:solidFill>
              <a:schemeClr val="dk1"/>
            </a:solidFill>
            <a:prstDash val="solid"/>
            <a:round/>
            <a:headEnd type="none" w="sm" len="sm"/>
            <a:tailEnd type="none" w="sm" len="sm"/>
          </a:ln>
        </p:spPr>
      </p:pic>
      <p:sp>
        <p:nvSpPr>
          <p:cNvPr id="226" name="Google Shape;226;p25"/>
          <p:cNvSpPr txBox="1"/>
          <p:nvPr/>
        </p:nvSpPr>
        <p:spPr>
          <a:xfrm>
            <a:off x="4912250" y="1896425"/>
            <a:ext cx="39870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Golos Text"/>
              <a:buChar char="-"/>
            </a:pPr>
            <a:r>
              <a:rPr lang="en">
                <a:latin typeface="Golos Text"/>
                <a:ea typeface="Golos Text"/>
                <a:cs typeface="Golos Text"/>
                <a:sym typeface="Golos Text"/>
              </a:rPr>
              <a:t>There are no duplicates in the df.</a:t>
            </a:r>
            <a:endParaRPr>
              <a:latin typeface="Golos Text"/>
              <a:ea typeface="Golos Text"/>
              <a:cs typeface="Golos Text"/>
              <a:sym typeface="Golos Text"/>
            </a:endParaRPr>
          </a:p>
          <a:p>
            <a:pPr marL="457200" lvl="0" indent="-317500" algn="l" rtl="0">
              <a:spcBef>
                <a:spcPts val="0"/>
              </a:spcBef>
              <a:spcAft>
                <a:spcPts val="0"/>
              </a:spcAft>
              <a:buSzPts val="1400"/>
              <a:buFont typeface="Golos Text"/>
              <a:buChar char="-"/>
            </a:pPr>
            <a:r>
              <a:rPr lang="en">
                <a:latin typeface="Golos Text"/>
                <a:ea typeface="Golos Text"/>
                <a:cs typeface="Golos Text"/>
                <a:sym typeface="Golos Text"/>
              </a:rPr>
              <a:t>There are no missing values in the df.</a:t>
            </a:r>
            <a:endParaRPr>
              <a:latin typeface="Golos Text"/>
              <a:ea typeface="Golos Text"/>
              <a:cs typeface="Golos Text"/>
              <a:sym typeface="Golos Text"/>
            </a:endParaRPr>
          </a:p>
          <a:p>
            <a:pPr marL="457200" lvl="0" indent="-317500" algn="l" rtl="0">
              <a:spcBef>
                <a:spcPts val="0"/>
              </a:spcBef>
              <a:spcAft>
                <a:spcPts val="0"/>
              </a:spcAft>
              <a:buSzPts val="1400"/>
              <a:buFont typeface="Golos Text"/>
              <a:buChar char="-"/>
            </a:pPr>
            <a:r>
              <a:rPr lang="en">
                <a:latin typeface="Golos Text"/>
                <a:ea typeface="Golos Text"/>
                <a:cs typeface="Golos Text"/>
                <a:sym typeface="Golos Text"/>
              </a:rPr>
              <a:t>There is presence of outliers in df. </a:t>
            </a:r>
            <a:endParaRPr>
              <a:latin typeface="Golos Text"/>
              <a:ea typeface="Golos Text"/>
              <a:cs typeface="Golos Text"/>
              <a:sym typeface="Golos Tex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6"/>
          <p:cNvSpPr txBox="1">
            <a:spLocks noGrp="1"/>
          </p:cNvSpPr>
          <p:nvPr>
            <p:ph type="title"/>
          </p:nvPr>
        </p:nvSpPr>
        <p:spPr>
          <a:xfrm>
            <a:off x="715050" y="118700"/>
            <a:ext cx="7713900" cy="464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3000"/>
              <a:buNone/>
            </a:pPr>
            <a:r>
              <a:rPr lang="en" sz="2500"/>
              <a:t>Explanatory Data Analysis (EDA)</a:t>
            </a:r>
            <a:endParaRPr sz="2500"/>
          </a:p>
          <a:p>
            <a:pPr marL="0" lvl="0" indent="0" algn="l" rtl="0">
              <a:lnSpc>
                <a:spcPct val="115000"/>
              </a:lnSpc>
              <a:spcBef>
                <a:spcPts val="0"/>
              </a:spcBef>
              <a:spcAft>
                <a:spcPts val="0"/>
              </a:spcAft>
              <a:buSzPts val="3000"/>
              <a:buNone/>
            </a:pPr>
            <a:endParaRPr/>
          </a:p>
          <a:p>
            <a:pPr marL="0" lvl="0" indent="0" algn="l" rtl="0">
              <a:lnSpc>
                <a:spcPct val="115000"/>
              </a:lnSpc>
              <a:spcBef>
                <a:spcPts val="0"/>
              </a:spcBef>
              <a:spcAft>
                <a:spcPts val="0"/>
              </a:spcAft>
              <a:buSzPts val="3000"/>
              <a:buNone/>
            </a:pPr>
            <a:endParaRPr/>
          </a:p>
        </p:txBody>
      </p:sp>
      <p:pic>
        <p:nvPicPr>
          <p:cNvPr id="232" name="Google Shape;232;p26"/>
          <p:cNvPicPr preferRelativeResize="0"/>
          <p:nvPr/>
        </p:nvPicPr>
        <p:blipFill>
          <a:blip r:embed="rId3">
            <a:alphaModFix/>
          </a:blip>
          <a:stretch>
            <a:fillRect/>
          </a:stretch>
        </p:blipFill>
        <p:spPr>
          <a:xfrm>
            <a:off x="1218675" y="827700"/>
            <a:ext cx="6450299" cy="2299550"/>
          </a:xfrm>
          <a:prstGeom prst="rect">
            <a:avLst/>
          </a:prstGeom>
          <a:noFill/>
          <a:ln w="9525" cap="flat" cmpd="sng">
            <a:solidFill>
              <a:schemeClr val="dk1"/>
            </a:solidFill>
            <a:prstDash val="solid"/>
            <a:round/>
            <a:headEnd type="none" w="sm" len="sm"/>
            <a:tailEnd type="none" w="sm" len="sm"/>
          </a:ln>
        </p:spPr>
      </p:pic>
      <p:sp>
        <p:nvSpPr>
          <p:cNvPr id="233" name="Google Shape;233;p26"/>
          <p:cNvSpPr txBox="1"/>
          <p:nvPr/>
        </p:nvSpPr>
        <p:spPr>
          <a:xfrm>
            <a:off x="698625" y="3265550"/>
            <a:ext cx="7490400" cy="16008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SzPts val="1300"/>
              <a:buFont typeface="Golos Text"/>
              <a:buChar char="-"/>
            </a:pPr>
            <a:r>
              <a:rPr lang="en" sz="1300">
                <a:latin typeface="Golos Text"/>
                <a:ea typeface="Golos Text"/>
                <a:cs typeface="Golos Text"/>
                <a:sym typeface="Golos Text"/>
              </a:rPr>
              <a:t>There are 1600 distinct credit card clients.</a:t>
            </a:r>
            <a:endParaRPr sz="1300">
              <a:latin typeface="Golos Text"/>
              <a:ea typeface="Golos Text"/>
              <a:cs typeface="Golos Text"/>
              <a:sym typeface="Golos Text"/>
            </a:endParaRPr>
          </a:p>
          <a:p>
            <a:pPr marL="457200" lvl="0" indent="-311150" algn="l" rtl="0">
              <a:spcBef>
                <a:spcPts val="0"/>
              </a:spcBef>
              <a:spcAft>
                <a:spcPts val="0"/>
              </a:spcAft>
              <a:buSzPts val="1300"/>
              <a:buFont typeface="Golos Text"/>
              <a:buChar char="-"/>
            </a:pPr>
            <a:r>
              <a:rPr lang="en" sz="1300">
                <a:latin typeface="Golos Text"/>
                <a:ea typeface="Golos Text"/>
                <a:cs typeface="Golos Text"/>
                <a:sym typeface="Golos Text"/>
              </a:rPr>
              <a:t>The mean value for the amount of credit limit for customer is $166,788.</a:t>
            </a:r>
            <a:endParaRPr sz="1300">
              <a:latin typeface="Golos Text"/>
              <a:ea typeface="Golos Text"/>
              <a:cs typeface="Golos Text"/>
              <a:sym typeface="Golos Text"/>
            </a:endParaRPr>
          </a:p>
          <a:p>
            <a:pPr marL="457200" lvl="0" indent="-311150" algn="l" rtl="0">
              <a:spcBef>
                <a:spcPts val="0"/>
              </a:spcBef>
              <a:spcAft>
                <a:spcPts val="0"/>
              </a:spcAft>
              <a:buSzPts val="1300"/>
              <a:buFont typeface="Golos Text"/>
              <a:buChar char="-"/>
            </a:pPr>
            <a:r>
              <a:rPr lang="en" sz="1300">
                <a:latin typeface="Golos Text"/>
                <a:ea typeface="Golos Text"/>
                <a:cs typeface="Golos Text"/>
                <a:sym typeface="Golos Text"/>
              </a:rPr>
              <a:t>Std for Credit Limit is large (min:10k - max:700k).</a:t>
            </a:r>
            <a:endParaRPr sz="1300">
              <a:latin typeface="Golos Text"/>
              <a:ea typeface="Golos Text"/>
              <a:cs typeface="Golos Text"/>
              <a:sym typeface="Golos Text"/>
            </a:endParaRPr>
          </a:p>
          <a:p>
            <a:pPr marL="457200" lvl="0" indent="-311150" algn="l" rtl="0">
              <a:spcBef>
                <a:spcPts val="0"/>
              </a:spcBef>
              <a:spcAft>
                <a:spcPts val="0"/>
              </a:spcAft>
              <a:buSzPts val="1300"/>
              <a:buFont typeface="Golos Text"/>
              <a:buChar char="-"/>
            </a:pPr>
            <a:r>
              <a:rPr lang="en" sz="1300">
                <a:latin typeface="Golos Text"/>
                <a:ea typeface="Golos Text"/>
                <a:cs typeface="Golos Text"/>
                <a:sym typeface="Golos Text"/>
              </a:rPr>
              <a:t>Average age of customers is 35 years old.</a:t>
            </a:r>
            <a:endParaRPr sz="1300">
              <a:latin typeface="Golos Text"/>
              <a:ea typeface="Golos Text"/>
              <a:cs typeface="Golos Text"/>
              <a:sym typeface="Golos Text"/>
            </a:endParaRPr>
          </a:p>
          <a:p>
            <a:pPr marL="457200" lvl="0" indent="-311150" algn="l" rtl="0">
              <a:spcBef>
                <a:spcPts val="0"/>
              </a:spcBef>
              <a:spcAft>
                <a:spcPts val="0"/>
              </a:spcAft>
              <a:buSzPts val="1300"/>
              <a:buFont typeface="Golos Text"/>
              <a:buChar char="-"/>
            </a:pPr>
            <a:r>
              <a:rPr lang="en" sz="1300">
                <a:latin typeface="Golos Text"/>
                <a:ea typeface="Golos Text"/>
                <a:cs typeface="Golos Text"/>
                <a:sym typeface="Golos Text"/>
              </a:rPr>
              <a:t>Negative Bill Amounts show that there are customers who have outstanding balance. (exceeded their credit limit)</a:t>
            </a:r>
            <a:endParaRPr sz="1300">
              <a:latin typeface="Golos Text"/>
              <a:ea typeface="Golos Text"/>
              <a:cs typeface="Golos Text"/>
              <a:sym typeface="Golos Text"/>
            </a:endParaRPr>
          </a:p>
          <a:p>
            <a:pPr marL="0" lvl="0" indent="0" algn="l" rtl="0">
              <a:spcBef>
                <a:spcPts val="0"/>
              </a:spcBef>
              <a:spcAft>
                <a:spcPts val="0"/>
              </a:spcAft>
              <a:buNone/>
            </a:pPr>
            <a:endParaRPr>
              <a:latin typeface="Golos Text"/>
              <a:ea typeface="Golos Text"/>
              <a:cs typeface="Golos Text"/>
              <a:sym typeface="Golos Text"/>
            </a:endParaRPr>
          </a:p>
        </p:txBody>
      </p:sp>
    </p:spTree>
  </p:cSld>
  <p:clrMapOvr>
    <a:masterClrMapping/>
  </p:clrMapOvr>
</p:sld>
</file>

<file path=ppt/theme/theme1.xml><?xml version="1.0" encoding="utf-8"?>
<a:theme xmlns:a="http://schemas.openxmlformats.org/drawingml/2006/main"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1814</Words>
  <Application>Microsoft Office PowerPoint</Application>
  <PresentationFormat>On-screen Show (16:9)</PresentationFormat>
  <Paragraphs>225</Paragraphs>
  <Slides>41</Slides>
  <Notes>41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Ramabhadra</vt:lpstr>
      <vt:lpstr>Gantari</vt:lpstr>
      <vt:lpstr>Bebas Neue</vt:lpstr>
      <vt:lpstr>Golos Text</vt:lpstr>
      <vt:lpstr>Golos Text Medium</vt:lpstr>
      <vt:lpstr>Arial</vt:lpstr>
      <vt:lpstr>Artificial Intelligence by Slidesgo</vt:lpstr>
      <vt:lpstr>AIML Assignment 1 By Ashley Bai (P2237871)</vt:lpstr>
      <vt:lpstr>01</vt:lpstr>
      <vt:lpstr>Classification credit_dataset.csv</vt:lpstr>
      <vt:lpstr>Background  This is a dataset collected from a bank.   This dataset contains 1600 data points with 13 columns.  The aim of this dataset is from the perspective of risk management, the bank wants to build a classification model to predict which customer will have default payment in the next month.  Dataset includes:  Customer ID: Unique customer identifier ranging from 1 to 1600 Credit Limit: The  credit limit for the customer Gender: Customer gender Education: Customer education level Marriage Status: Customer marital status Age: Rotational Customer age Bill_Amount1: Customer credit card bill amount 1 month ago Bill_Amount2: Customer credit card bill amount 2 month ago Bill_Amount3: Customer credit card bill amount 3 month ago Pay_Amount1: The amount customer paid 1 month ago Pay_Amount2: The amount customer paid 2 month ago Pay_Amount3: The amount customer paid 3 month ago Default payment next month: Whether customer will default next month,  1 means default (customer will not pay the bill), 0 means non default (customer will pay the bill) </vt:lpstr>
      <vt:lpstr>EDA credit_dataset.csv</vt:lpstr>
      <vt:lpstr>Explanatory Data Analysis (EDA)  </vt:lpstr>
      <vt:lpstr>Explanatory Data Analysis (EDA)  </vt:lpstr>
      <vt:lpstr>Explanatory Data Analysis (EDA)  </vt:lpstr>
      <vt:lpstr>Explanatory Data Analysis (EDA)  </vt:lpstr>
      <vt:lpstr>Data Pre-Processing credit_dataset.csv </vt:lpstr>
      <vt:lpstr>Data Pre-Processing </vt:lpstr>
      <vt:lpstr>Data Pre-Processing </vt:lpstr>
      <vt:lpstr>Feature Engineering  credit_dataset.csv </vt:lpstr>
      <vt:lpstr>Feature Engineering </vt:lpstr>
      <vt:lpstr>Feature Engineering </vt:lpstr>
      <vt:lpstr>Data Visualization  credit_dataset.csv </vt:lpstr>
      <vt:lpstr>Data Visualization </vt:lpstr>
      <vt:lpstr>Data Visualization </vt:lpstr>
      <vt:lpstr>Data Visualization </vt:lpstr>
      <vt:lpstr>Data Visualization </vt:lpstr>
      <vt:lpstr>Building  Classification Models  credit_dataset.csv </vt:lpstr>
      <vt:lpstr>Classification Models </vt:lpstr>
      <vt:lpstr>K-Nearest Neighbor (KNN) </vt:lpstr>
      <vt:lpstr>K-Nearest Neighbor (KNN) </vt:lpstr>
      <vt:lpstr>Logistic Regression </vt:lpstr>
      <vt:lpstr>Logistic Regression </vt:lpstr>
      <vt:lpstr>Decision Tree Classifier </vt:lpstr>
      <vt:lpstr>Decision Tree Classifier </vt:lpstr>
      <vt:lpstr>Gaussian Naive Bayes </vt:lpstr>
      <vt:lpstr>Support Vector Classifier (SVC) </vt:lpstr>
      <vt:lpstr>Random Forest Classifier </vt:lpstr>
      <vt:lpstr>Random Forest Classifier </vt:lpstr>
      <vt:lpstr>Choosing the One credit_dataset.csv </vt:lpstr>
      <vt:lpstr>Comparing Confusion Matrix and Classification Reports </vt:lpstr>
      <vt:lpstr>2. Precision-Recall Curves </vt:lpstr>
      <vt:lpstr>3. ROC Curves and AUC  </vt:lpstr>
      <vt:lpstr>3. ROC Curves and AUC  </vt:lpstr>
      <vt:lpstr>Model Improvement and Hyperparameter Tuning credit_dataset.csv </vt:lpstr>
      <vt:lpstr>GridSearchCV </vt:lpstr>
      <vt:lpstr>Using the best model on testing set </vt:lpstr>
      <vt:lpstr>Comparing best model to dummy model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AIML Assignment 1 By Ashley Bai (P2237871)</dc:title>
  <cp:lastModifiedBy>ashley peh</cp:lastModifiedBy>
  <cp:revision>1</cp:revision>
  <dcterms:modified xsi:type="dcterms:W3CDTF">2023-10-04T20:04:48Z</dcterms:modified>
</cp:coreProperties>
</file>